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2"/>
  </p:notesMasterIdLst>
  <p:handoutMasterIdLst>
    <p:handoutMasterId r:id="rId23"/>
  </p:handoutMasterIdLst>
  <p:sldIdLst>
    <p:sldId id="256" r:id="rId5"/>
    <p:sldId id="265" r:id="rId6"/>
    <p:sldId id="276" r:id="rId7"/>
    <p:sldId id="286" r:id="rId8"/>
    <p:sldId id="269" r:id="rId9"/>
    <p:sldId id="281" r:id="rId10"/>
    <p:sldId id="275" r:id="rId11"/>
    <p:sldId id="277" r:id="rId12"/>
    <p:sldId id="285" r:id="rId13"/>
    <p:sldId id="288" r:id="rId14"/>
    <p:sldId id="287" r:id="rId15"/>
    <p:sldId id="289" r:id="rId16"/>
    <p:sldId id="294" r:id="rId17"/>
    <p:sldId id="291" r:id="rId18"/>
    <p:sldId id="292" r:id="rId19"/>
    <p:sldId id="290" r:id="rId20"/>
    <p:sldId id="293" r:id="rId21"/>
  </p:sldIdLst>
  <p:sldSz cx="12192000" cy="6858000"/>
  <p:notesSz cx="6858000" cy="152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9CE36E0-D4B7-B540-A2BD-7B3F76A726E6}" v="4" dt="2018-10-15T23:13:30.52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59201" autoAdjust="0"/>
  </p:normalViewPr>
  <p:slideViewPr>
    <p:cSldViewPr>
      <p:cViewPr varScale="1">
        <p:scale>
          <a:sx n="52" d="100"/>
          <a:sy n="52" d="100"/>
        </p:scale>
        <p:origin x="1872" y="58"/>
      </p:cViewPr>
      <p:guideLst>
        <p:guide pos="3840"/>
        <p:guide orient="horz" pos="2160"/>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63" d="100"/>
          <a:sy n="63" d="100"/>
        </p:scale>
        <p:origin x="2838"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3CC6D8-DEFC-45FD-8207-E1ECCC27EA85}" type="doc">
      <dgm:prSet loTypeId="urn:microsoft.com/office/officeart/2005/8/layout/lProcess1" loCatId="process" qsTypeId="urn:microsoft.com/office/officeart/2005/8/quickstyle/simple4" qsCatId="simple" csTypeId="urn:microsoft.com/office/officeart/2005/8/colors/accent1_1" csCatId="accent1" phldr="1"/>
      <dgm:spPr/>
      <dgm:t>
        <a:bodyPr/>
        <a:lstStyle/>
        <a:p>
          <a:endParaRPr lang="en-US"/>
        </a:p>
      </dgm:t>
    </dgm:pt>
    <dgm:pt modelId="{516A4DDC-76BD-494E-B503-625555CCBC4A}">
      <dgm:prSet phldrT="[Text]"/>
      <dgm:spPr/>
      <dgm:t>
        <a:bodyPr/>
        <a:lstStyle/>
        <a:p>
          <a:r>
            <a:rPr lang="en-US" dirty="0"/>
            <a:t>Build</a:t>
          </a:r>
        </a:p>
      </dgm:t>
    </dgm:pt>
    <dgm:pt modelId="{133DE2D2-6278-469E-8A80-F71EA996A07A}" type="parTrans" cxnId="{7B595755-BE81-46A0-903D-004D1EF6EE33}">
      <dgm:prSet/>
      <dgm:spPr/>
      <dgm:t>
        <a:bodyPr/>
        <a:lstStyle/>
        <a:p>
          <a:endParaRPr lang="en-US"/>
        </a:p>
      </dgm:t>
    </dgm:pt>
    <dgm:pt modelId="{AE4D7DCA-0B66-4207-B896-C721B2CB4C13}" type="sibTrans" cxnId="{7B595755-BE81-46A0-903D-004D1EF6EE33}">
      <dgm:prSet/>
      <dgm:spPr/>
      <dgm:t>
        <a:bodyPr/>
        <a:lstStyle/>
        <a:p>
          <a:endParaRPr lang="en-US"/>
        </a:p>
      </dgm:t>
    </dgm:pt>
    <dgm:pt modelId="{5847E99D-A3EF-4853-8E47-0BDC6058D590}">
      <dgm:prSet phldrT="[Text]"/>
      <dgm:spPr/>
      <dgm:t>
        <a:bodyPr/>
        <a:lstStyle/>
        <a:p>
          <a:r>
            <a:rPr lang="en-US" dirty="0"/>
            <a:t>Dynamic Analysis</a:t>
          </a:r>
        </a:p>
      </dgm:t>
    </dgm:pt>
    <dgm:pt modelId="{236989C4-8E08-43D1-B7F4-B767C5099CF8}" type="parTrans" cxnId="{6C970F9A-425E-4562-93FE-CBE92001DDBA}">
      <dgm:prSet/>
      <dgm:spPr/>
      <dgm:t>
        <a:bodyPr/>
        <a:lstStyle/>
        <a:p>
          <a:endParaRPr lang="en-US"/>
        </a:p>
      </dgm:t>
    </dgm:pt>
    <dgm:pt modelId="{6F93ABDE-1692-486B-9B30-DFAD91A7479E}" type="sibTrans" cxnId="{6C970F9A-425E-4562-93FE-CBE92001DDBA}">
      <dgm:prSet/>
      <dgm:spPr/>
      <dgm:t>
        <a:bodyPr/>
        <a:lstStyle/>
        <a:p>
          <a:endParaRPr lang="en-US"/>
        </a:p>
      </dgm:t>
    </dgm:pt>
    <dgm:pt modelId="{EA587102-578B-46F3-8D9E-CEC48527A898}">
      <dgm:prSet phldrT="[Text]"/>
      <dgm:spPr/>
      <dgm:t>
        <a:bodyPr/>
        <a:lstStyle/>
        <a:p>
          <a:r>
            <a:rPr lang="en-US" dirty="0"/>
            <a:t>Deploy</a:t>
          </a:r>
        </a:p>
      </dgm:t>
    </dgm:pt>
    <dgm:pt modelId="{8D504E2C-8A70-4591-8ECD-4A886FADED33}" type="sibTrans" cxnId="{A7B8947C-EA6E-47DE-814B-A0994EFA8C28}">
      <dgm:prSet/>
      <dgm:spPr/>
      <dgm:t>
        <a:bodyPr/>
        <a:lstStyle/>
        <a:p>
          <a:endParaRPr lang="en-US"/>
        </a:p>
      </dgm:t>
    </dgm:pt>
    <dgm:pt modelId="{5B4D99EA-4A7D-4EFB-95FC-BCCF98693CA7}" type="parTrans" cxnId="{A7B8947C-EA6E-47DE-814B-A0994EFA8C28}">
      <dgm:prSet/>
      <dgm:spPr/>
      <dgm:t>
        <a:bodyPr/>
        <a:lstStyle/>
        <a:p>
          <a:endParaRPr lang="en-US"/>
        </a:p>
      </dgm:t>
    </dgm:pt>
    <dgm:pt modelId="{B2C59BF6-A044-4B2E-9CDE-CC79E00BA9D2}">
      <dgm:prSet phldrT="[Text]"/>
      <dgm:spPr/>
      <dgm:t>
        <a:bodyPr/>
        <a:lstStyle/>
        <a:p>
          <a:r>
            <a:rPr lang="en-US" dirty="0"/>
            <a:t>Binary Analysis*</a:t>
          </a:r>
        </a:p>
      </dgm:t>
    </dgm:pt>
    <dgm:pt modelId="{D1A529AD-3BB0-4EC1-8600-80EE9D2E2375}" type="sibTrans" cxnId="{DE119590-5259-4DE1-9C24-FEE420BAFEA5}">
      <dgm:prSet/>
      <dgm:spPr/>
      <dgm:t>
        <a:bodyPr/>
        <a:lstStyle/>
        <a:p>
          <a:endParaRPr lang="en-US"/>
        </a:p>
      </dgm:t>
    </dgm:pt>
    <dgm:pt modelId="{3E039A3C-D0B3-4213-9E53-A4BB59D85762}" type="parTrans" cxnId="{DE119590-5259-4DE1-9C24-FEE420BAFEA5}">
      <dgm:prSet/>
      <dgm:spPr/>
      <dgm:t>
        <a:bodyPr/>
        <a:lstStyle/>
        <a:p>
          <a:endParaRPr lang="en-US"/>
        </a:p>
      </dgm:t>
    </dgm:pt>
    <dgm:pt modelId="{A4EC86BD-0835-4BC7-BB57-0483F1346600}">
      <dgm:prSet phldrT="[Text]"/>
      <dgm:spPr/>
      <dgm:t>
        <a:bodyPr/>
        <a:lstStyle/>
        <a:p>
          <a:r>
            <a:rPr lang="en-US" dirty="0"/>
            <a:t>Code</a:t>
          </a:r>
        </a:p>
      </dgm:t>
    </dgm:pt>
    <dgm:pt modelId="{73ECAE21-5427-4BA2-8C32-90036E02894E}" type="parTrans" cxnId="{1EEA1ABB-771A-4B58-A7EE-E957813DC95C}">
      <dgm:prSet/>
      <dgm:spPr/>
      <dgm:t>
        <a:bodyPr/>
        <a:lstStyle/>
        <a:p>
          <a:endParaRPr lang="en-US"/>
        </a:p>
      </dgm:t>
    </dgm:pt>
    <dgm:pt modelId="{DB6E41AB-F262-4958-9ED5-68EF203081A5}" type="sibTrans" cxnId="{1EEA1ABB-771A-4B58-A7EE-E957813DC95C}">
      <dgm:prSet/>
      <dgm:spPr/>
      <dgm:t>
        <a:bodyPr/>
        <a:lstStyle/>
        <a:p>
          <a:endParaRPr lang="en-US"/>
        </a:p>
      </dgm:t>
    </dgm:pt>
    <dgm:pt modelId="{1069565F-5A12-41BD-B87E-30D515611CED}">
      <dgm:prSet phldrT="[Text]"/>
      <dgm:spPr/>
      <dgm:t>
        <a:bodyPr/>
        <a:lstStyle/>
        <a:p>
          <a:r>
            <a:rPr lang="en-US" dirty="0"/>
            <a:t>Static Analysis</a:t>
          </a:r>
        </a:p>
      </dgm:t>
    </dgm:pt>
    <dgm:pt modelId="{E808BC57-485B-474A-BC4E-33F3B9E8BE67}" type="parTrans" cxnId="{AFE6CC3C-E34E-4CBA-8BCE-6CF58979B3DB}">
      <dgm:prSet/>
      <dgm:spPr/>
      <dgm:t>
        <a:bodyPr/>
        <a:lstStyle/>
        <a:p>
          <a:endParaRPr lang="en-US"/>
        </a:p>
      </dgm:t>
    </dgm:pt>
    <dgm:pt modelId="{B60E6027-8686-4F46-B491-DB49466F488C}" type="sibTrans" cxnId="{AFE6CC3C-E34E-4CBA-8BCE-6CF58979B3DB}">
      <dgm:prSet/>
      <dgm:spPr/>
      <dgm:t>
        <a:bodyPr/>
        <a:lstStyle/>
        <a:p>
          <a:endParaRPr lang="en-US"/>
        </a:p>
      </dgm:t>
    </dgm:pt>
    <dgm:pt modelId="{B4B01DEB-33A6-4DEB-BBC8-DE4C0FD698F4}">
      <dgm:prSet phldrT="[Text]"/>
      <dgm:spPr/>
      <dgm:t>
        <a:bodyPr/>
        <a:lstStyle/>
        <a:p>
          <a:r>
            <a:rPr lang="en-US"/>
            <a:t>Continuous Monitoring</a:t>
          </a:r>
          <a:endParaRPr lang="en-US" dirty="0"/>
        </a:p>
      </dgm:t>
    </dgm:pt>
    <dgm:pt modelId="{1E93917E-3440-446F-9F61-B20108162570}" type="parTrans" cxnId="{91A855DB-147F-4A21-813A-8D94A04A4769}">
      <dgm:prSet/>
      <dgm:spPr/>
      <dgm:t>
        <a:bodyPr/>
        <a:lstStyle/>
        <a:p>
          <a:endParaRPr lang="en-US"/>
        </a:p>
      </dgm:t>
    </dgm:pt>
    <dgm:pt modelId="{2A5AE2C6-AEE1-43EA-A3A8-DDB24298F955}" type="sibTrans" cxnId="{91A855DB-147F-4A21-813A-8D94A04A4769}">
      <dgm:prSet/>
      <dgm:spPr/>
      <dgm:t>
        <a:bodyPr/>
        <a:lstStyle/>
        <a:p>
          <a:endParaRPr lang="en-US"/>
        </a:p>
      </dgm:t>
    </dgm:pt>
    <dgm:pt modelId="{47FB36F5-3509-4233-8BBE-1DE19BFB8E6E}">
      <dgm:prSet phldrT="[Text]"/>
      <dgm:spPr/>
      <dgm:t>
        <a:bodyPr/>
        <a:lstStyle/>
        <a:p>
          <a:r>
            <a:rPr lang="en-US" dirty="0"/>
            <a:t>Unit Testing</a:t>
          </a:r>
        </a:p>
      </dgm:t>
    </dgm:pt>
    <dgm:pt modelId="{556D739B-1AED-44CE-9A29-7A61C4443215}" type="parTrans" cxnId="{681B508E-DA94-4BAF-8CC0-A5F27302300A}">
      <dgm:prSet/>
      <dgm:spPr/>
      <dgm:t>
        <a:bodyPr/>
        <a:lstStyle/>
        <a:p>
          <a:endParaRPr lang="en-US"/>
        </a:p>
      </dgm:t>
    </dgm:pt>
    <dgm:pt modelId="{4D4371B1-E734-4C20-A543-9ED6AFED2877}" type="sibTrans" cxnId="{681B508E-DA94-4BAF-8CC0-A5F27302300A}">
      <dgm:prSet/>
      <dgm:spPr/>
      <dgm:t>
        <a:bodyPr/>
        <a:lstStyle/>
        <a:p>
          <a:endParaRPr lang="en-US"/>
        </a:p>
      </dgm:t>
    </dgm:pt>
    <dgm:pt modelId="{1AB90345-D046-4C8E-9F93-EECA348F3C53}">
      <dgm:prSet phldrT="[Text]"/>
      <dgm:spPr/>
      <dgm:t>
        <a:bodyPr/>
        <a:lstStyle/>
        <a:p>
          <a:r>
            <a:rPr lang="en-US" dirty="0"/>
            <a:t>Open Source Analysis*</a:t>
          </a:r>
        </a:p>
      </dgm:t>
    </dgm:pt>
    <dgm:pt modelId="{2A8BB95F-A5DF-4989-9FEF-64A2C51F7BF2}" type="parTrans" cxnId="{6F80B33D-CCB9-4DE0-B997-9E9754638663}">
      <dgm:prSet/>
      <dgm:spPr/>
      <dgm:t>
        <a:bodyPr/>
        <a:lstStyle/>
        <a:p>
          <a:endParaRPr lang="en-US"/>
        </a:p>
      </dgm:t>
    </dgm:pt>
    <dgm:pt modelId="{273D9271-881E-48DF-B42E-ED84DC7CDC00}" type="sibTrans" cxnId="{6F80B33D-CCB9-4DE0-B997-9E9754638663}">
      <dgm:prSet/>
      <dgm:spPr/>
      <dgm:t>
        <a:bodyPr/>
        <a:lstStyle/>
        <a:p>
          <a:endParaRPr lang="en-US"/>
        </a:p>
      </dgm:t>
    </dgm:pt>
    <dgm:pt modelId="{22D8E0AF-322E-4A8E-BC3C-6E9E9A51F58F}" type="pres">
      <dgm:prSet presAssocID="{C53CC6D8-DEFC-45FD-8207-E1ECCC27EA85}" presName="Name0" presStyleCnt="0">
        <dgm:presLayoutVars>
          <dgm:dir/>
          <dgm:animLvl val="lvl"/>
          <dgm:resizeHandles val="exact"/>
        </dgm:presLayoutVars>
      </dgm:prSet>
      <dgm:spPr/>
    </dgm:pt>
    <dgm:pt modelId="{C3022051-5132-42B4-9657-3F9C388382D6}" type="pres">
      <dgm:prSet presAssocID="{A4EC86BD-0835-4BC7-BB57-0483F1346600}" presName="vertFlow" presStyleCnt="0"/>
      <dgm:spPr/>
    </dgm:pt>
    <dgm:pt modelId="{BCD9623E-BE0B-40DB-9490-1FE8C3AEDB73}" type="pres">
      <dgm:prSet presAssocID="{A4EC86BD-0835-4BC7-BB57-0483F1346600}" presName="header" presStyleLbl="node1" presStyleIdx="0" presStyleCnt="3"/>
      <dgm:spPr/>
    </dgm:pt>
    <dgm:pt modelId="{78B02AD4-A00B-4FED-8CF1-B5C797557CBC}" type="pres">
      <dgm:prSet presAssocID="{E808BC57-485B-474A-BC4E-33F3B9E8BE67}" presName="parTrans" presStyleLbl="sibTrans2D1" presStyleIdx="0" presStyleCnt="6"/>
      <dgm:spPr/>
    </dgm:pt>
    <dgm:pt modelId="{D781EC8A-0069-46D9-BA66-3DC8B3987A13}" type="pres">
      <dgm:prSet presAssocID="{1069565F-5A12-41BD-B87E-30D515611CED}" presName="child" presStyleLbl="alignAccFollowNode1" presStyleIdx="0" presStyleCnt="6">
        <dgm:presLayoutVars>
          <dgm:chMax val="0"/>
          <dgm:bulletEnabled val="1"/>
        </dgm:presLayoutVars>
      </dgm:prSet>
      <dgm:spPr/>
    </dgm:pt>
    <dgm:pt modelId="{E9CE95C2-9F77-436A-9DB7-83ACC002B334}" type="pres">
      <dgm:prSet presAssocID="{B60E6027-8686-4F46-B491-DB49466F488C}" presName="sibTrans" presStyleLbl="sibTrans2D1" presStyleIdx="1" presStyleCnt="6"/>
      <dgm:spPr/>
    </dgm:pt>
    <dgm:pt modelId="{E0510F78-B369-407C-8E68-DFBACA4303BB}" type="pres">
      <dgm:prSet presAssocID="{47FB36F5-3509-4233-8BBE-1DE19BFB8E6E}" presName="child" presStyleLbl="alignAccFollowNode1" presStyleIdx="1" presStyleCnt="6">
        <dgm:presLayoutVars>
          <dgm:chMax val="0"/>
          <dgm:bulletEnabled val="1"/>
        </dgm:presLayoutVars>
      </dgm:prSet>
      <dgm:spPr/>
    </dgm:pt>
    <dgm:pt modelId="{57CECFA8-AE91-47EB-8BC6-E8416FACCB8C}" type="pres">
      <dgm:prSet presAssocID="{A4EC86BD-0835-4BC7-BB57-0483F1346600}" presName="hSp" presStyleCnt="0"/>
      <dgm:spPr/>
    </dgm:pt>
    <dgm:pt modelId="{B1443ED3-5E34-456D-8CD9-88B600EDA95F}" type="pres">
      <dgm:prSet presAssocID="{516A4DDC-76BD-494E-B503-625555CCBC4A}" presName="vertFlow" presStyleCnt="0"/>
      <dgm:spPr/>
    </dgm:pt>
    <dgm:pt modelId="{9BBCF6CE-E750-48B6-B333-305BBB100737}" type="pres">
      <dgm:prSet presAssocID="{516A4DDC-76BD-494E-B503-625555CCBC4A}" presName="header" presStyleLbl="node1" presStyleIdx="1" presStyleCnt="3" custLinFactNeighborX="-587" custLinFactNeighborY="9404"/>
      <dgm:spPr/>
    </dgm:pt>
    <dgm:pt modelId="{3E300B7D-C4A2-481E-ABB5-A1ADF5F1AC52}" type="pres">
      <dgm:prSet presAssocID="{3E039A3C-D0B3-4213-9E53-A4BB59D85762}" presName="parTrans" presStyleLbl="sibTrans2D1" presStyleIdx="2" presStyleCnt="6"/>
      <dgm:spPr/>
    </dgm:pt>
    <dgm:pt modelId="{B8C6E1E5-65DA-40BD-B7B7-FD756950AEDA}" type="pres">
      <dgm:prSet presAssocID="{B2C59BF6-A044-4B2E-9CDE-CC79E00BA9D2}" presName="child" presStyleLbl="alignAccFollowNode1" presStyleIdx="2" presStyleCnt="6">
        <dgm:presLayoutVars>
          <dgm:chMax val="0"/>
          <dgm:bulletEnabled val="1"/>
        </dgm:presLayoutVars>
      </dgm:prSet>
      <dgm:spPr/>
    </dgm:pt>
    <dgm:pt modelId="{3ED2E00C-19EF-466C-89E8-782BABA61E2E}" type="pres">
      <dgm:prSet presAssocID="{D1A529AD-3BB0-4EC1-8600-80EE9D2E2375}" presName="sibTrans" presStyleLbl="sibTrans2D1" presStyleIdx="3" presStyleCnt="6"/>
      <dgm:spPr/>
    </dgm:pt>
    <dgm:pt modelId="{C6B88544-AEB0-4044-86EE-A4CBE55CBD50}" type="pres">
      <dgm:prSet presAssocID="{1AB90345-D046-4C8E-9F93-EECA348F3C53}" presName="child" presStyleLbl="alignAccFollowNode1" presStyleIdx="3" presStyleCnt="6">
        <dgm:presLayoutVars>
          <dgm:chMax val="0"/>
          <dgm:bulletEnabled val="1"/>
        </dgm:presLayoutVars>
      </dgm:prSet>
      <dgm:spPr/>
    </dgm:pt>
    <dgm:pt modelId="{8F2F3A22-7A2A-4EE4-9C5B-70F6E89B9064}" type="pres">
      <dgm:prSet presAssocID="{516A4DDC-76BD-494E-B503-625555CCBC4A}" presName="hSp" presStyleCnt="0"/>
      <dgm:spPr/>
    </dgm:pt>
    <dgm:pt modelId="{96EC6E5F-616C-4A0E-8B47-23C2DB360B15}" type="pres">
      <dgm:prSet presAssocID="{EA587102-578B-46F3-8D9E-CEC48527A898}" presName="vertFlow" presStyleCnt="0"/>
      <dgm:spPr/>
    </dgm:pt>
    <dgm:pt modelId="{67971461-EE07-4B5E-A0C3-A166C6559682}" type="pres">
      <dgm:prSet presAssocID="{EA587102-578B-46F3-8D9E-CEC48527A898}" presName="header" presStyleLbl="node1" presStyleIdx="2" presStyleCnt="3"/>
      <dgm:spPr/>
    </dgm:pt>
    <dgm:pt modelId="{4E8E91CB-1F99-4E14-8C58-27020A9E1E58}" type="pres">
      <dgm:prSet presAssocID="{236989C4-8E08-43D1-B7F4-B767C5099CF8}" presName="parTrans" presStyleLbl="sibTrans2D1" presStyleIdx="4" presStyleCnt="6"/>
      <dgm:spPr/>
    </dgm:pt>
    <dgm:pt modelId="{2CCDA01B-F5A5-4480-9A88-D51714812CA0}" type="pres">
      <dgm:prSet presAssocID="{5847E99D-A3EF-4853-8E47-0BDC6058D590}" presName="child" presStyleLbl="alignAccFollowNode1" presStyleIdx="4" presStyleCnt="6">
        <dgm:presLayoutVars>
          <dgm:chMax val="0"/>
          <dgm:bulletEnabled val="1"/>
        </dgm:presLayoutVars>
      </dgm:prSet>
      <dgm:spPr/>
    </dgm:pt>
    <dgm:pt modelId="{1FC21ED6-BBBC-4C87-8E1E-37EE38B2C096}" type="pres">
      <dgm:prSet presAssocID="{6F93ABDE-1692-486B-9B30-DFAD91A7479E}" presName="sibTrans" presStyleLbl="sibTrans2D1" presStyleIdx="5" presStyleCnt="6"/>
      <dgm:spPr/>
    </dgm:pt>
    <dgm:pt modelId="{40E0DBE6-CAFB-4F0D-974D-67CDD6C08FAB}" type="pres">
      <dgm:prSet presAssocID="{B4B01DEB-33A6-4DEB-BBC8-DE4C0FD698F4}" presName="child" presStyleLbl="alignAccFollowNode1" presStyleIdx="5" presStyleCnt="6">
        <dgm:presLayoutVars>
          <dgm:chMax val="0"/>
          <dgm:bulletEnabled val="1"/>
        </dgm:presLayoutVars>
      </dgm:prSet>
      <dgm:spPr/>
    </dgm:pt>
  </dgm:ptLst>
  <dgm:cxnLst>
    <dgm:cxn modelId="{F0586601-9ACD-4FBD-BD5A-48D73FF14301}" type="presOf" srcId="{516A4DDC-76BD-494E-B503-625555CCBC4A}" destId="{9BBCF6CE-E750-48B6-B333-305BBB100737}" srcOrd="0" destOrd="0" presId="urn:microsoft.com/office/officeart/2005/8/layout/lProcess1"/>
    <dgm:cxn modelId="{47678D14-B159-486E-92FC-CD11F0A342AF}" type="presOf" srcId="{D1A529AD-3BB0-4EC1-8600-80EE9D2E2375}" destId="{3ED2E00C-19EF-466C-89E8-782BABA61E2E}" srcOrd="0" destOrd="0" presId="urn:microsoft.com/office/officeart/2005/8/layout/lProcess1"/>
    <dgm:cxn modelId="{EBE5951D-66A7-4710-961A-82BB80244598}" type="presOf" srcId="{B60E6027-8686-4F46-B491-DB49466F488C}" destId="{E9CE95C2-9F77-436A-9DB7-83ACC002B334}" srcOrd="0" destOrd="0" presId="urn:microsoft.com/office/officeart/2005/8/layout/lProcess1"/>
    <dgm:cxn modelId="{4E167A2C-773C-486C-A479-2D4C7C1E9649}" type="presOf" srcId="{3E039A3C-D0B3-4213-9E53-A4BB59D85762}" destId="{3E300B7D-C4A2-481E-ABB5-A1ADF5F1AC52}" srcOrd="0" destOrd="0" presId="urn:microsoft.com/office/officeart/2005/8/layout/lProcess1"/>
    <dgm:cxn modelId="{81C1D32E-8349-4562-BF9E-A23528791A01}" type="presOf" srcId="{E808BC57-485B-474A-BC4E-33F3B9E8BE67}" destId="{78B02AD4-A00B-4FED-8CF1-B5C797557CBC}" srcOrd="0" destOrd="0" presId="urn:microsoft.com/office/officeart/2005/8/layout/lProcess1"/>
    <dgm:cxn modelId="{AFE6CC3C-E34E-4CBA-8BCE-6CF58979B3DB}" srcId="{A4EC86BD-0835-4BC7-BB57-0483F1346600}" destId="{1069565F-5A12-41BD-B87E-30D515611CED}" srcOrd="0" destOrd="0" parTransId="{E808BC57-485B-474A-BC4E-33F3B9E8BE67}" sibTransId="{B60E6027-8686-4F46-B491-DB49466F488C}"/>
    <dgm:cxn modelId="{6F80B33D-CCB9-4DE0-B997-9E9754638663}" srcId="{516A4DDC-76BD-494E-B503-625555CCBC4A}" destId="{1AB90345-D046-4C8E-9F93-EECA348F3C53}" srcOrd="1" destOrd="0" parTransId="{2A8BB95F-A5DF-4989-9FEF-64A2C51F7BF2}" sibTransId="{273D9271-881E-48DF-B42E-ED84DC7CDC00}"/>
    <dgm:cxn modelId="{2F52DB4B-45AA-4466-A9D9-75A62551FBCF}" type="presOf" srcId="{236989C4-8E08-43D1-B7F4-B767C5099CF8}" destId="{4E8E91CB-1F99-4E14-8C58-27020A9E1E58}" srcOrd="0" destOrd="0" presId="urn:microsoft.com/office/officeart/2005/8/layout/lProcess1"/>
    <dgm:cxn modelId="{73058351-9FAC-4F4F-A5FB-FC365EDF9D02}" type="presOf" srcId="{C53CC6D8-DEFC-45FD-8207-E1ECCC27EA85}" destId="{22D8E0AF-322E-4A8E-BC3C-6E9E9A51F58F}" srcOrd="0" destOrd="0" presId="urn:microsoft.com/office/officeart/2005/8/layout/lProcess1"/>
    <dgm:cxn modelId="{D2430375-0F29-4591-AAE4-CB3B30C4B793}" type="presOf" srcId="{EA587102-578B-46F3-8D9E-CEC48527A898}" destId="{67971461-EE07-4B5E-A0C3-A166C6559682}" srcOrd="0" destOrd="0" presId="urn:microsoft.com/office/officeart/2005/8/layout/lProcess1"/>
    <dgm:cxn modelId="{3F295255-3A60-418B-B6EC-CD4442CF513B}" type="presOf" srcId="{6F93ABDE-1692-486B-9B30-DFAD91A7479E}" destId="{1FC21ED6-BBBC-4C87-8E1E-37EE38B2C096}" srcOrd="0" destOrd="0" presId="urn:microsoft.com/office/officeart/2005/8/layout/lProcess1"/>
    <dgm:cxn modelId="{7B595755-BE81-46A0-903D-004D1EF6EE33}" srcId="{C53CC6D8-DEFC-45FD-8207-E1ECCC27EA85}" destId="{516A4DDC-76BD-494E-B503-625555CCBC4A}" srcOrd="1" destOrd="0" parTransId="{133DE2D2-6278-469E-8A80-F71EA996A07A}" sibTransId="{AE4D7DCA-0B66-4207-B896-C721B2CB4C13}"/>
    <dgm:cxn modelId="{D51CC758-70D2-4F31-9EFC-4DA4614BF2AB}" type="presOf" srcId="{B2C59BF6-A044-4B2E-9CDE-CC79E00BA9D2}" destId="{B8C6E1E5-65DA-40BD-B7B7-FD756950AEDA}" srcOrd="0" destOrd="0" presId="urn:microsoft.com/office/officeart/2005/8/layout/lProcess1"/>
    <dgm:cxn modelId="{A7B8947C-EA6E-47DE-814B-A0994EFA8C28}" srcId="{C53CC6D8-DEFC-45FD-8207-E1ECCC27EA85}" destId="{EA587102-578B-46F3-8D9E-CEC48527A898}" srcOrd="2" destOrd="0" parTransId="{5B4D99EA-4A7D-4EFB-95FC-BCCF98693CA7}" sibTransId="{8D504E2C-8A70-4591-8ECD-4A886FADED33}"/>
    <dgm:cxn modelId="{2BBF1086-C6EE-413C-A021-35E0467B66D0}" type="presOf" srcId="{1AB90345-D046-4C8E-9F93-EECA348F3C53}" destId="{C6B88544-AEB0-4044-86EE-A4CBE55CBD50}" srcOrd="0" destOrd="0" presId="urn:microsoft.com/office/officeart/2005/8/layout/lProcess1"/>
    <dgm:cxn modelId="{FA61538B-AEB1-47F8-B3BE-92AD136AB3D8}" type="presOf" srcId="{1069565F-5A12-41BD-B87E-30D515611CED}" destId="{D781EC8A-0069-46D9-BA66-3DC8B3987A13}" srcOrd="0" destOrd="0" presId="urn:microsoft.com/office/officeart/2005/8/layout/lProcess1"/>
    <dgm:cxn modelId="{681B508E-DA94-4BAF-8CC0-A5F27302300A}" srcId="{A4EC86BD-0835-4BC7-BB57-0483F1346600}" destId="{47FB36F5-3509-4233-8BBE-1DE19BFB8E6E}" srcOrd="1" destOrd="0" parTransId="{556D739B-1AED-44CE-9A29-7A61C4443215}" sibTransId="{4D4371B1-E734-4C20-A543-9ED6AFED2877}"/>
    <dgm:cxn modelId="{DE119590-5259-4DE1-9C24-FEE420BAFEA5}" srcId="{516A4DDC-76BD-494E-B503-625555CCBC4A}" destId="{B2C59BF6-A044-4B2E-9CDE-CC79E00BA9D2}" srcOrd="0" destOrd="0" parTransId="{3E039A3C-D0B3-4213-9E53-A4BB59D85762}" sibTransId="{D1A529AD-3BB0-4EC1-8600-80EE9D2E2375}"/>
    <dgm:cxn modelId="{E4822999-BA06-4708-AA61-9706981F2EAD}" type="presOf" srcId="{47FB36F5-3509-4233-8BBE-1DE19BFB8E6E}" destId="{E0510F78-B369-407C-8E68-DFBACA4303BB}" srcOrd="0" destOrd="0" presId="urn:microsoft.com/office/officeart/2005/8/layout/lProcess1"/>
    <dgm:cxn modelId="{6C970F9A-425E-4562-93FE-CBE92001DDBA}" srcId="{EA587102-578B-46F3-8D9E-CEC48527A898}" destId="{5847E99D-A3EF-4853-8E47-0BDC6058D590}" srcOrd="0" destOrd="0" parTransId="{236989C4-8E08-43D1-B7F4-B767C5099CF8}" sibTransId="{6F93ABDE-1692-486B-9B30-DFAD91A7479E}"/>
    <dgm:cxn modelId="{86F703A2-AF43-4AF5-A92E-ECAF4F4118D3}" type="presOf" srcId="{A4EC86BD-0835-4BC7-BB57-0483F1346600}" destId="{BCD9623E-BE0B-40DB-9490-1FE8C3AEDB73}" srcOrd="0" destOrd="0" presId="urn:microsoft.com/office/officeart/2005/8/layout/lProcess1"/>
    <dgm:cxn modelId="{1EEA1ABB-771A-4B58-A7EE-E957813DC95C}" srcId="{C53CC6D8-DEFC-45FD-8207-E1ECCC27EA85}" destId="{A4EC86BD-0835-4BC7-BB57-0483F1346600}" srcOrd="0" destOrd="0" parTransId="{73ECAE21-5427-4BA2-8C32-90036E02894E}" sibTransId="{DB6E41AB-F262-4958-9ED5-68EF203081A5}"/>
    <dgm:cxn modelId="{91A855DB-147F-4A21-813A-8D94A04A4769}" srcId="{EA587102-578B-46F3-8D9E-CEC48527A898}" destId="{B4B01DEB-33A6-4DEB-BBC8-DE4C0FD698F4}" srcOrd="1" destOrd="0" parTransId="{1E93917E-3440-446F-9F61-B20108162570}" sibTransId="{2A5AE2C6-AEE1-43EA-A3A8-DDB24298F955}"/>
    <dgm:cxn modelId="{651D6BE5-BDBE-4D52-ACF9-D7C6E48F444F}" type="presOf" srcId="{5847E99D-A3EF-4853-8E47-0BDC6058D590}" destId="{2CCDA01B-F5A5-4480-9A88-D51714812CA0}" srcOrd="0" destOrd="0" presId="urn:microsoft.com/office/officeart/2005/8/layout/lProcess1"/>
    <dgm:cxn modelId="{D811C5FC-6456-4EDD-8687-350B8653B79C}" type="presOf" srcId="{B4B01DEB-33A6-4DEB-BBC8-DE4C0FD698F4}" destId="{40E0DBE6-CAFB-4F0D-974D-67CDD6C08FAB}" srcOrd="0" destOrd="0" presId="urn:microsoft.com/office/officeart/2005/8/layout/lProcess1"/>
    <dgm:cxn modelId="{63988B88-A272-4FE4-89C2-C6F932272F57}" type="presParOf" srcId="{22D8E0AF-322E-4A8E-BC3C-6E9E9A51F58F}" destId="{C3022051-5132-42B4-9657-3F9C388382D6}" srcOrd="0" destOrd="0" presId="urn:microsoft.com/office/officeart/2005/8/layout/lProcess1"/>
    <dgm:cxn modelId="{9E1C2D2C-1C02-4159-997A-0F5ADDA68E19}" type="presParOf" srcId="{C3022051-5132-42B4-9657-3F9C388382D6}" destId="{BCD9623E-BE0B-40DB-9490-1FE8C3AEDB73}" srcOrd="0" destOrd="0" presId="urn:microsoft.com/office/officeart/2005/8/layout/lProcess1"/>
    <dgm:cxn modelId="{416254DC-4654-4BA1-BCC3-BDB2E24AC497}" type="presParOf" srcId="{C3022051-5132-42B4-9657-3F9C388382D6}" destId="{78B02AD4-A00B-4FED-8CF1-B5C797557CBC}" srcOrd="1" destOrd="0" presId="urn:microsoft.com/office/officeart/2005/8/layout/lProcess1"/>
    <dgm:cxn modelId="{A0138F9F-1E3C-4D94-BDD2-4FC7A8C8971F}" type="presParOf" srcId="{C3022051-5132-42B4-9657-3F9C388382D6}" destId="{D781EC8A-0069-46D9-BA66-3DC8B3987A13}" srcOrd="2" destOrd="0" presId="urn:microsoft.com/office/officeart/2005/8/layout/lProcess1"/>
    <dgm:cxn modelId="{63A8EDB6-D6F0-4EF2-879B-779C4C50DE3A}" type="presParOf" srcId="{C3022051-5132-42B4-9657-3F9C388382D6}" destId="{E9CE95C2-9F77-436A-9DB7-83ACC002B334}" srcOrd="3" destOrd="0" presId="urn:microsoft.com/office/officeart/2005/8/layout/lProcess1"/>
    <dgm:cxn modelId="{C502A0C4-19D9-4DB2-AE40-AEDA93E1F5EB}" type="presParOf" srcId="{C3022051-5132-42B4-9657-3F9C388382D6}" destId="{E0510F78-B369-407C-8E68-DFBACA4303BB}" srcOrd="4" destOrd="0" presId="urn:microsoft.com/office/officeart/2005/8/layout/lProcess1"/>
    <dgm:cxn modelId="{5D52F415-B06A-4752-B100-E65C988390F9}" type="presParOf" srcId="{22D8E0AF-322E-4A8E-BC3C-6E9E9A51F58F}" destId="{57CECFA8-AE91-47EB-8BC6-E8416FACCB8C}" srcOrd="1" destOrd="0" presId="urn:microsoft.com/office/officeart/2005/8/layout/lProcess1"/>
    <dgm:cxn modelId="{CC00200B-5AB6-421D-A39D-C942C3354FE4}" type="presParOf" srcId="{22D8E0AF-322E-4A8E-BC3C-6E9E9A51F58F}" destId="{B1443ED3-5E34-456D-8CD9-88B600EDA95F}" srcOrd="2" destOrd="0" presId="urn:microsoft.com/office/officeart/2005/8/layout/lProcess1"/>
    <dgm:cxn modelId="{D33AA10B-4ED8-4BB1-9C64-4F52A35D7099}" type="presParOf" srcId="{B1443ED3-5E34-456D-8CD9-88B600EDA95F}" destId="{9BBCF6CE-E750-48B6-B333-305BBB100737}" srcOrd="0" destOrd="0" presId="urn:microsoft.com/office/officeart/2005/8/layout/lProcess1"/>
    <dgm:cxn modelId="{AE4CBECC-428D-4587-9A90-059C627BC5EB}" type="presParOf" srcId="{B1443ED3-5E34-456D-8CD9-88B600EDA95F}" destId="{3E300B7D-C4A2-481E-ABB5-A1ADF5F1AC52}" srcOrd="1" destOrd="0" presId="urn:microsoft.com/office/officeart/2005/8/layout/lProcess1"/>
    <dgm:cxn modelId="{3EDCB884-3779-46E5-B0FA-F9DB7B49F373}" type="presParOf" srcId="{B1443ED3-5E34-456D-8CD9-88B600EDA95F}" destId="{B8C6E1E5-65DA-40BD-B7B7-FD756950AEDA}" srcOrd="2" destOrd="0" presId="urn:microsoft.com/office/officeart/2005/8/layout/lProcess1"/>
    <dgm:cxn modelId="{9486513A-A3E8-4084-8A7D-868951C35EFC}" type="presParOf" srcId="{B1443ED3-5E34-456D-8CD9-88B600EDA95F}" destId="{3ED2E00C-19EF-466C-89E8-782BABA61E2E}" srcOrd="3" destOrd="0" presId="urn:microsoft.com/office/officeart/2005/8/layout/lProcess1"/>
    <dgm:cxn modelId="{86FAB488-5164-40E3-B7F2-76D4CE684904}" type="presParOf" srcId="{B1443ED3-5E34-456D-8CD9-88B600EDA95F}" destId="{C6B88544-AEB0-4044-86EE-A4CBE55CBD50}" srcOrd="4" destOrd="0" presId="urn:microsoft.com/office/officeart/2005/8/layout/lProcess1"/>
    <dgm:cxn modelId="{C3EBA94B-E35F-4A89-987B-27047E6BDC25}" type="presParOf" srcId="{22D8E0AF-322E-4A8E-BC3C-6E9E9A51F58F}" destId="{8F2F3A22-7A2A-4EE4-9C5B-70F6E89B9064}" srcOrd="3" destOrd="0" presId="urn:microsoft.com/office/officeart/2005/8/layout/lProcess1"/>
    <dgm:cxn modelId="{42D72CBF-2A51-4316-9C5E-92655A902468}" type="presParOf" srcId="{22D8E0AF-322E-4A8E-BC3C-6E9E9A51F58F}" destId="{96EC6E5F-616C-4A0E-8B47-23C2DB360B15}" srcOrd="4" destOrd="0" presId="urn:microsoft.com/office/officeart/2005/8/layout/lProcess1"/>
    <dgm:cxn modelId="{2EBB2F01-0952-416C-8D61-9CBBA685F51F}" type="presParOf" srcId="{96EC6E5F-616C-4A0E-8B47-23C2DB360B15}" destId="{67971461-EE07-4B5E-A0C3-A166C6559682}" srcOrd="0" destOrd="0" presId="urn:microsoft.com/office/officeart/2005/8/layout/lProcess1"/>
    <dgm:cxn modelId="{41BAB73B-427B-4EE1-BBD6-124AC935DAC2}" type="presParOf" srcId="{96EC6E5F-616C-4A0E-8B47-23C2DB360B15}" destId="{4E8E91CB-1F99-4E14-8C58-27020A9E1E58}" srcOrd="1" destOrd="0" presId="urn:microsoft.com/office/officeart/2005/8/layout/lProcess1"/>
    <dgm:cxn modelId="{D64B63A3-C610-4172-B1D5-59C25B197A54}" type="presParOf" srcId="{96EC6E5F-616C-4A0E-8B47-23C2DB360B15}" destId="{2CCDA01B-F5A5-4480-9A88-D51714812CA0}" srcOrd="2" destOrd="0" presId="urn:microsoft.com/office/officeart/2005/8/layout/lProcess1"/>
    <dgm:cxn modelId="{478F5948-A967-48D8-AC17-D1074A629B9E}" type="presParOf" srcId="{96EC6E5F-616C-4A0E-8B47-23C2DB360B15}" destId="{1FC21ED6-BBBC-4C87-8E1E-37EE38B2C096}" srcOrd="3" destOrd="0" presId="urn:microsoft.com/office/officeart/2005/8/layout/lProcess1"/>
    <dgm:cxn modelId="{35EEDE08-C9D3-44BD-86CC-59F148448E6B}" type="presParOf" srcId="{96EC6E5F-616C-4A0E-8B47-23C2DB360B15}" destId="{40E0DBE6-CAFB-4F0D-974D-67CDD6C08FAB}" srcOrd="4"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D9623E-BE0B-40DB-9490-1FE8C3AEDB73}">
      <dsp:nvSpPr>
        <dsp:cNvPr id="0" name=""/>
        <dsp:cNvSpPr/>
      </dsp:nvSpPr>
      <dsp:spPr>
        <a:xfrm>
          <a:off x="3181" y="809528"/>
          <a:ext cx="2862857" cy="715714"/>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t>Code</a:t>
          </a:r>
        </a:p>
      </dsp:txBody>
      <dsp:txXfrm>
        <a:off x="24144" y="830491"/>
        <a:ext cx="2820931" cy="673788"/>
      </dsp:txXfrm>
    </dsp:sp>
    <dsp:sp modelId="{78B02AD4-A00B-4FED-8CF1-B5C797557CBC}">
      <dsp:nvSpPr>
        <dsp:cNvPr id="0" name=""/>
        <dsp:cNvSpPr/>
      </dsp:nvSpPr>
      <dsp:spPr>
        <a:xfrm rot="5400000">
          <a:off x="1371985" y="1587867"/>
          <a:ext cx="125250" cy="125250"/>
        </a:xfrm>
        <a:prstGeom prst="rightArrow">
          <a:avLst>
            <a:gd name="adj1" fmla="val 667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D781EC8A-0069-46D9-BA66-3DC8B3987A13}">
      <dsp:nvSpPr>
        <dsp:cNvPr id="0" name=""/>
        <dsp:cNvSpPr/>
      </dsp:nvSpPr>
      <dsp:spPr>
        <a:xfrm>
          <a:off x="3181" y="1775742"/>
          <a:ext cx="2862857" cy="715714"/>
        </a:xfrm>
        <a:prstGeom prst="roundRect">
          <a:avLst>
            <a:gd name="adj" fmla="val 10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Static Analysis</a:t>
          </a:r>
        </a:p>
      </dsp:txBody>
      <dsp:txXfrm>
        <a:off x="24144" y="1796705"/>
        <a:ext cx="2820931" cy="673788"/>
      </dsp:txXfrm>
    </dsp:sp>
    <dsp:sp modelId="{E9CE95C2-9F77-436A-9DB7-83ACC002B334}">
      <dsp:nvSpPr>
        <dsp:cNvPr id="0" name=""/>
        <dsp:cNvSpPr/>
      </dsp:nvSpPr>
      <dsp:spPr>
        <a:xfrm rot="5400000">
          <a:off x="1371985" y="2554082"/>
          <a:ext cx="125250" cy="125250"/>
        </a:xfrm>
        <a:prstGeom prst="rightArrow">
          <a:avLst>
            <a:gd name="adj1" fmla="val 667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E0510F78-B369-407C-8E68-DFBACA4303BB}">
      <dsp:nvSpPr>
        <dsp:cNvPr id="0" name=""/>
        <dsp:cNvSpPr/>
      </dsp:nvSpPr>
      <dsp:spPr>
        <a:xfrm>
          <a:off x="3181" y="2741957"/>
          <a:ext cx="2862857" cy="715714"/>
        </a:xfrm>
        <a:prstGeom prst="roundRect">
          <a:avLst>
            <a:gd name="adj" fmla="val 10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Unit Testing</a:t>
          </a:r>
        </a:p>
      </dsp:txBody>
      <dsp:txXfrm>
        <a:off x="24144" y="2762920"/>
        <a:ext cx="2820931" cy="673788"/>
      </dsp:txXfrm>
    </dsp:sp>
    <dsp:sp modelId="{9BBCF6CE-E750-48B6-B333-305BBB100737}">
      <dsp:nvSpPr>
        <dsp:cNvPr id="0" name=""/>
        <dsp:cNvSpPr/>
      </dsp:nvSpPr>
      <dsp:spPr>
        <a:xfrm>
          <a:off x="3250034" y="833085"/>
          <a:ext cx="2862857" cy="715714"/>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t>Build</a:t>
          </a:r>
        </a:p>
      </dsp:txBody>
      <dsp:txXfrm>
        <a:off x="3270997" y="854048"/>
        <a:ext cx="2820931" cy="673788"/>
      </dsp:txXfrm>
    </dsp:sp>
    <dsp:sp modelId="{3E300B7D-C4A2-481E-ABB5-A1ADF5F1AC52}">
      <dsp:nvSpPr>
        <dsp:cNvPr id="0" name=""/>
        <dsp:cNvSpPr/>
      </dsp:nvSpPr>
      <dsp:spPr>
        <a:xfrm rot="5338721">
          <a:off x="4633120" y="1599646"/>
          <a:ext cx="113489" cy="125250"/>
        </a:xfrm>
        <a:prstGeom prst="rightArrow">
          <a:avLst>
            <a:gd name="adj1" fmla="val 667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B8C6E1E5-65DA-40BD-B7B7-FD756950AEDA}">
      <dsp:nvSpPr>
        <dsp:cNvPr id="0" name=""/>
        <dsp:cNvSpPr/>
      </dsp:nvSpPr>
      <dsp:spPr>
        <a:xfrm>
          <a:off x="3266839" y="1775742"/>
          <a:ext cx="2862857" cy="715714"/>
        </a:xfrm>
        <a:prstGeom prst="roundRect">
          <a:avLst>
            <a:gd name="adj" fmla="val 10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Binary Analysis*</a:t>
          </a:r>
        </a:p>
      </dsp:txBody>
      <dsp:txXfrm>
        <a:off x="3287802" y="1796705"/>
        <a:ext cx="2820931" cy="673788"/>
      </dsp:txXfrm>
    </dsp:sp>
    <dsp:sp modelId="{3ED2E00C-19EF-466C-89E8-782BABA61E2E}">
      <dsp:nvSpPr>
        <dsp:cNvPr id="0" name=""/>
        <dsp:cNvSpPr/>
      </dsp:nvSpPr>
      <dsp:spPr>
        <a:xfrm rot="5400000">
          <a:off x="4635642" y="2554082"/>
          <a:ext cx="125250" cy="125250"/>
        </a:xfrm>
        <a:prstGeom prst="rightArrow">
          <a:avLst>
            <a:gd name="adj1" fmla="val 667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C6B88544-AEB0-4044-86EE-A4CBE55CBD50}">
      <dsp:nvSpPr>
        <dsp:cNvPr id="0" name=""/>
        <dsp:cNvSpPr/>
      </dsp:nvSpPr>
      <dsp:spPr>
        <a:xfrm>
          <a:off x="3266839" y="2741957"/>
          <a:ext cx="2862857" cy="715714"/>
        </a:xfrm>
        <a:prstGeom prst="roundRect">
          <a:avLst>
            <a:gd name="adj" fmla="val 10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Open Source Analysis*</a:t>
          </a:r>
        </a:p>
      </dsp:txBody>
      <dsp:txXfrm>
        <a:off x="3287802" y="2762920"/>
        <a:ext cx="2820931" cy="673788"/>
      </dsp:txXfrm>
    </dsp:sp>
    <dsp:sp modelId="{67971461-EE07-4B5E-A0C3-A166C6559682}">
      <dsp:nvSpPr>
        <dsp:cNvPr id="0" name=""/>
        <dsp:cNvSpPr/>
      </dsp:nvSpPr>
      <dsp:spPr>
        <a:xfrm>
          <a:off x="6530497" y="809528"/>
          <a:ext cx="2862857" cy="715714"/>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0800" tIns="50800" rIns="508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t>Deploy</a:t>
          </a:r>
        </a:p>
      </dsp:txBody>
      <dsp:txXfrm>
        <a:off x="6551460" y="830491"/>
        <a:ext cx="2820931" cy="673788"/>
      </dsp:txXfrm>
    </dsp:sp>
    <dsp:sp modelId="{4E8E91CB-1F99-4E14-8C58-27020A9E1E58}">
      <dsp:nvSpPr>
        <dsp:cNvPr id="0" name=""/>
        <dsp:cNvSpPr/>
      </dsp:nvSpPr>
      <dsp:spPr>
        <a:xfrm rot="5400000">
          <a:off x="7899300" y="1587867"/>
          <a:ext cx="125250" cy="125250"/>
        </a:xfrm>
        <a:prstGeom prst="rightArrow">
          <a:avLst>
            <a:gd name="adj1" fmla="val 667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2CCDA01B-F5A5-4480-9A88-D51714812CA0}">
      <dsp:nvSpPr>
        <dsp:cNvPr id="0" name=""/>
        <dsp:cNvSpPr/>
      </dsp:nvSpPr>
      <dsp:spPr>
        <a:xfrm>
          <a:off x="6530497" y="1775742"/>
          <a:ext cx="2862857" cy="715714"/>
        </a:xfrm>
        <a:prstGeom prst="roundRect">
          <a:avLst>
            <a:gd name="adj" fmla="val 10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Dynamic Analysis</a:t>
          </a:r>
        </a:p>
      </dsp:txBody>
      <dsp:txXfrm>
        <a:off x="6551460" y="1796705"/>
        <a:ext cx="2820931" cy="673788"/>
      </dsp:txXfrm>
    </dsp:sp>
    <dsp:sp modelId="{1FC21ED6-BBBC-4C87-8E1E-37EE38B2C096}">
      <dsp:nvSpPr>
        <dsp:cNvPr id="0" name=""/>
        <dsp:cNvSpPr/>
      </dsp:nvSpPr>
      <dsp:spPr>
        <a:xfrm rot="5400000">
          <a:off x="7899300" y="2554082"/>
          <a:ext cx="125250" cy="125250"/>
        </a:xfrm>
        <a:prstGeom prst="rightArrow">
          <a:avLst>
            <a:gd name="adj1" fmla="val 66700"/>
            <a:gd name="adj2" fmla="val 50000"/>
          </a:avLst>
        </a:prstGeom>
        <a:gradFill rotWithShape="0">
          <a:gsLst>
            <a:gs pos="0">
              <a:schemeClr val="accent1">
                <a:tint val="60000"/>
                <a:hueOff val="0"/>
                <a:satOff val="0"/>
                <a:lumOff val="0"/>
                <a:alphaOff val="0"/>
                <a:satMod val="103000"/>
                <a:lumMod val="102000"/>
                <a:tint val="94000"/>
              </a:schemeClr>
            </a:gs>
            <a:gs pos="50000">
              <a:schemeClr val="accent1">
                <a:tint val="60000"/>
                <a:hueOff val="0"/>
                <a:satOff val="0"/>
                <a:lumOff val="0"/>
                <a:alphaOff val="0"/>
                <a:satMod val="110000"/>
                <a:lumMod val="100000"/>
                <a:shade val="100000"/>
              </a:schemeClr>
            </a:gs>
            <a:gs pos="100000">
              <a:schemeClr val="accent1">
                <a:tint val="6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0E0DBE6-CAFB-4F0D-974D-67CDD6C08FAB}">
      <dsp:nvSpPr>
        <dsp:cNvPr id="0" name=""/>
        <dsp:cNvSpPr/>
      </dsp:nvSpPr>
      <dsp:spPr>
        <a:xfrm>
          <a:off x="6530497" y="2741957"/>
          <a:ext cx="2862857" cy="715714"/>
        </a:xfrm>
        <a:prstGeom prst="roundRect">
          <a:avLst>
            <a:gd name="adj" fmla="val 10000"/>
          </a:avLst>
        </a:prstGeom>
        <a:solidFill>
          <a:schemeClr val="lt1">
            <a:alpha val="90000"/>
            <a:tint val="40000"/>
            <a:hueOff val="0"/>
            <a:satOff val="0"/>
            <a:lumOff val="0"/>
            <a:alphaOff val="0"/>
          </a:schemeClr>
        </a:solidFill>
        <a:ln w="6350" cap="flat" cmpd="sng" algn="ctr">
          <a:solidFill>
            <a:schemeClr val="accent1">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US" sz="2200" kern="1200"/>
            <a:t>Continuous Monitoring</a:t>
          </a:r>
          <a:endParaRPr lang="en-US" sz="2200" kern="1200" dirty="0"/>
        </a:p>
      </dsp:txBody>
      <dsp:txXfrm>
        <a:off x="6551460" y="2762920"/>
        <a:ext cx="2820931" cy="673788"/>
      </dsp:txXfrm>
    </dsp:sp>
  </dsp:spTree>
</dsp:drawing>
</file>

<file path=ppt/diagrams/layout1.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2B48F5-BACC-47D6-A0F7-82FBF9C6BC85}" type="datetimeFigureOut">
              <a:rPr lang="en-US"/>
              <a:t>10/16/2018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5ACAF8E-318A-4EFE-8633-D9E72ABCE0ED}" type="slidenum">
              <a:rPr/>
              <a:t>‹#›</a:t>
            </a:fld>
            <a:endParaRPr/>
          </a:p>
        </p:txBody>
      </p:sp>
    </p:spTree>
    <p:extLst>
      <p:ext uri="{BB962C8B-B14F-4D97-AF65-F5344CB8AC3E}">
        <p14:creationId xmlns:p14="http://schemas.microsoft.com/office/powerpoint/2010/main" val="240655979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B1CD00-5424-4675-AB18-2C419B060449}" type="datetimeFigureOut">
              <a:rPr lang="en-US"/>
              <a:t>10/16/2018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E2CF44-2B13-41B4-A334-1CDF534EEBBF}" type="slidenum">
              <a:rPr/>
              <a:t>‹#›</a:t>
            </a:fld>
            <a:endParaRPr/>
          </a:p>
        </p:txBody>
      </p:sp>
    </p:spTree>
    <p:extLst>
      <p:ext uri="{BB962C8B-B14F-4D97-AF65-F5344CB8AC3E}">
        <p14:creationId xmlns:p14="http://schemas.microsoft.com/office/powerpoint/2010/main" val="445385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Hi, my name is Jeff Hann and my presentation is about introducing security into your DevOps processes through automation.  </a:t>
            </a:r>
          </a:p>
          <a:p>
            <a:pPr marL="171450" indent="-171450">
              <a:buFontTx/>
              <a:buChar char="-"/>
            </a:pPr>
            <a:r>
              <a:rPr lang="en-US" dirty="0"/>
              <a:t>I will share this presentation on GitHub after and include any links mentioned as well on twitter, @</a:t>
            </a:r>
            <a:r>
              <a:rPr lang="en-US" dirty="0" err="1"/>
              <a:t>obihann</a:t>
            </a:r>
            <a:r>
              <a:rPr lang="en-US" dirty="0"/>
              <a:t> and I’ll use the hash tag #</a:t>
            </a:r>
            <a:r>
              <a:rPr lang="en-US" dirty="0" err="1"/>
              <a:t>alldaydevops</a:t>
            </a:r>
            <a:endParaRPr lang="en-US" dirty="0"/>
          </a:p>
          <a:p>
            <a:pPr marL="171450" indent="-171450">
              <a:buFontTx/>
              <a:buChar char="-"/>
            </a:pPr>
            <a:r>
              <a:rPr lang="en-US" dirty="0"/>
              <a:t>Will be on the </a:t>
            </a:r>
            <a:r>
              <a:rPr lang="en-US" dirty="0" err="1"/>
              <a:t>devsecops</a:t>
            </a:r>
            <a:r>
              <a:rPr lang="en-US" dirty="0"/>
              <a:t> channel of </a:t>
            </a:r>
            <a:r>
              <a:rPr lang="en-US" dirty="0" err="1"/>
              <a:t>alldaydevops.slack.com</a:t>
            </a:r>
            <a:r>
              <a:rPr lang="en-US" dirty="0"/>
              <a:t> after for any questions</a:t>
            </a:r>
          </a:p>
        </p:txBody>
      </p:sp>
      <p:sp>
        <p:nvSpPr>
          <p:cNvPr id="4" name="Slide Number Placeholder 3"/>
          <p:cNvSpPr>
            <a:spLocks noGrp="1"/>
          </p:cNvSpPr>
          <p:nvPr>
            <p:ph type="sldNum" sz="quarter" idx="5"/>
          </p:nvPr>
        </p:nvSpPr>
        <p:spPr/>
        <p:txBody>
          <a:bodyPr/>
          <a:lstStyle/>
          <a:p>
            <a:fld id="{5EE2CF44-2B13-41B4-A334-1CDF534EEBBF}" type="slidenum">
              <a:rPr lang="en-GB" smtClean="0"/>
              <a:t>1</a:t>
            </a:fld>
            <a:endParaRPr lang="en-GB"/>
          </a:p>
        </p:txBody>
      </p:sp>
    </p:spTree>
    <p:extLst>
      <p:ext uri="{BB962C8B-B14F-4D97-AF65-F5344CB8AC3E}">
        <p14:creationId xmlns:p14="http://schemas.microsoft.com/office/powerpoint/2010/main" val="42612045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As we talked about earlier, its very</a:t>
            </a:r>
            <a:r>
              <a:rPr lang="en-US" baseline="0" dirty="0"/>
              <a:t> easy to blindly patch issues without really understanding the cause of them. This is a dangerous approach because it means you likely will re-create the same issues over and over again. Instead, lets try to learn from our mistakes.</a:t>
            </a:r>
          </a:p>
          <a:p>
            <a:pPr marL="171450" indent="-171450">
              <a:buFontTx/>
              <a:buChar char="-"/>
            </a:pPr>
            <a:r>
              <a:rPr lang="en-US" baseline="0" dirty="0"/>
              <a:t>Most of the tools available today provide great explanations on their findings and </a:t>
            </a:r>
            <a:r>
              <a:rPr lang="en-US" dirty="0"/>
              <a:t>when</a:t>
            </a:r>
            <a:r>
              <a:rPr lang="en-US" baseline="0" dirty="0"/>
              <a:t> </a:t>
            </a:r>
            <a:r>
              <a:rPr lang="en-US" dirty="0"/>
              <a:t>they don't </a:t>
            </a:r>
            <a:r>
              <a:rPr lang="en-US" baseline="0" dirty="0"/>
              <a:t>there are many great resources online (</a:t>
            </a:r>
            <a:r>
              <a:rPr lang="en-US" dirty="0"/>
              <a:t>the Open Web Application Security project or OWASP is one of my favorite resources</a:t>
            </a:r>
            <a:r>
              <a:rPr lang="en-US" baseline="0" dirty="0"/>
              <a:t>) that helps you understand how a vulnerability works</a:t>
            </a:r>
            <a:r>
              <a:rPr lang="en-US" dirty="0"/>
              <a:t> from both the attack and defense perspectives </a:t>
            </a:r>
            <a:endParaRPr lang="en-US" baseline="0" dirty="0"/>
          </a:p>
          <a:p>
            <a:pPr marL="171450" indent="-171450">
              <a:buFontTx/>
              <a:buChar char="-"/>
            </a:pPr>
            <a:r>
              <a:rPr lang="en-US" baseline="0" dirty="0"/>
              <a:t>We mentioned earlier that we can really learn from the issues when they appear, without the need for long meetings or big training sessions however what do we do when the same type of bugs do appear frequently? At this point we want to step back and really work as a team to learn what is happening. Perhaps a near by conference or meetup has a </a:t>
            </a:r>
            <a:r>
              <a:rPr lang="en-US" dirty="0"/>
              <a:t>relevant</a:t>
            </a:r>
            <a:r>
              <a:rPr lang="en-US" baseline="0" dirty="0"/>
              <a:t> session (if not then a great way to learn is by presenting, so your team could share at a meetup in the community), as well the internet is full of learning resources you could turn into a lunch and learn. How you do it is not important, its identifying reoccurring issues and educating everyone on them.</a:t>
            </a:r>
          </a:p>
        </p:txBody>
      </p:sp>
      <p:sp>
        <p:nvSpPr>
          <p:cNvPr id="4" name="Slide Number Placeholder 3"/>
          <p:cNvSpPr>
            <a:spLocks noGrp="1"/>
          </p:cNvSpPr>
          <p:nvPr>
            <p:ph type="sldNum" sz="quarter" idx="10"/>
          </p:nvPr>
        </p:nvSpPr>
        <p:spPr/>
        <p:txBody>
          <a:bodyPr/>
          <a:lstStyle/>
          <a:p>
            <a:fld id="{5EE2CF44-2B13-41B4-A334-1CDF534EEBBF}" type="slidenum">
              <a:rPr lang="en-US" smtClean="0"/>
              <a:t>10</a:t>
            </a:fld>
            <a:endParaRPr lang="en-US"/>
          </a:p>
        </p:txBody>
      </p:sp>
    </p:spTree>
    <p:extLst>
      <p:ext uri="{BB962C8B-B14F-4D97-AF65-F5344CB8AC3E}">
        <p14:creationId xmlns:p14="http://schemas.microsoft.com/office/powerpoint/2010/main" val="2793102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PAUSE</a:t>
            </a:r>
          </a:p>
          <a:p>
            <a:pPr marL="171450" indent="-171450">
              <a:buFontTx/>
              <a:buChar char="-"/>
            </a:pPr>
            <a:r>
              <a:rPr lang="en-US" dirty="0"/>
              <a:t>MUTE MIC</a:t>
            </a:r>
          </a:p>
          <a:p>
            <a:pPr marL="171450" indent="-171450">
              <a:buFontTx/>
              <a:buChar char="-"/>
            </a:pPr>
            <a:r>
              <a:rPr lang="en-US" dirty="0"/>
              <a:t>DRINK WATER</a:t>
            </a:r>
          </a:p>
          <a:p>
            <a:pPr marL="171450" indent="-171450">
              <a:buFontTx/>
              <a:buChar char="-"/>
            </a:pPr>
            <a:r>
              <a:rPr lang="en-US" dirty="0"/>
              <a:t>UNMITE MIC</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CA" smtClean="0"/>
              <a:t>11</a:t>
            </a:fld>
            <a:endParaRPr lang="en-CA"/>
          </a:p>
        </p:txBody>
      </p:sp>
    </p:spTree>
    <p:extLst>
      <p:ext uri="{BB962C8B-B14F-4D97-AF65-F5344CB8AC3E}">
        <p14:creationId xmlns:p14="http://schemas.microsoft.com/office/powerpoint/2010/main" val="35604450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The biggest help for me</a:t>
            </a:r>
            <a:r>
              <a:rPr lang="en-US" baseline="0" dirty="0"/>
              <a:t> in managing the stress that can come from an onslaught of issues is to have a pre-defined priorities list. This list should outline the various severity levels of possible issue, how to react to them, and how long they are allowed to go without a fix. For instance you and your team may agree that a high priority issue should be resolved within 7 days and needs to be followed up on after 3 days. On the other hand you may say that a low priority ticket needs to be resolved within 3 months and does not need to be followed up until the next release. These are just examples, but by knowing this before you start reading a report you avoid panicking on when a scan turns out 50 low priorities and no high.</a:t>
            </a:r>
          </a:p>
          <a:p>
            <a:pPr marL="171450" indent="-171450">
              <a:buFontTx/>
              <a:buChar char="-"/>
            </a:pPr>
            <a:r>
              <a:rPr lang="en-US" baseline="0" dirty="0"/>
              <a:t>CVSS scores are a wonderful thing, I’m not going go into the breakdown of how it works however I will say that they allow you to generate a severity ranking of a vulnerability by defining how it can effect your system and how it can be exploited. It’s a great system and most tools will assign you a CVSS score for everything it finds, however you have to keep in mind that is the default score, and the idea behind CVSS is you can take that and adjust it based on your environment. For example a high priority issue could be a medium if you have a WAF in place, or a low priority issue could be high if you have unique business needs.</a:t>
            </a:r>
          </a:p>
          <a:p>
            <a:pPr marL="171450" indent="-171450">
              <a:buFontTx/>
              <a:buChar char="-"/>
            </a:pPr>
            <a:r>
              <a:rPr lang="en-US" baseline="0" dirty="0"/>
              <a:t>Last point I will make is to connect your tools with your ticketing system, this saves you lots of time from manually creating tickets. You can often have the tool create tickets automatically however I personally like to create them from the tool one by one, its faster than copying and pasting data into </a:t>
            </a:r>
            <a:r>
              <a:rPr lang="en-US" baseline="0" dirty="0" err="1"/>
              <a:t>jira</a:t>
            </a:r>
            <a:r>
              <a:rPr lang="en-US" baseline="0" dirty="0"/>
              <a:t> but gives me a bit more control.</a:t>
            </a:r>
            <a:endParaRPr lang="en-US" dirty="0"/>
          </a:p>
        </p:txBody>
      </p:sp>
      <p:sp>
        <p:nvSpPr>
          <p:cNvPr id="4" name="Slide Number Placeholder 3"/>
          <p:cNvSpPr>
            <a:spLocks noGrp="1"/>
          </p:cNvSpPr>
          <p:nvPr>
            <p:ph type="sldNum" sz="quarter" idx="10"/>
          </p:nvPr>
        </p:nvSpPr>
        <p:spPr/>
        <p:txBody>
          <a:bodyPr/>
          <a:lstStyle/>
          <a:p>
            <a:fld id="{5EE2CF44-2B13-41B4-A334-1CDF534EEBBF}" type="slidenum">
              <a:rPr lang="en-US" smtClean="0"/>
              <a:t>12</a:t>
            </a:fld>
            <a:endParaRPr lang="en-US"/>
          </a:p>
        </p:txBody>
      </p:sp>
    </p:spTree>
    <p:extLst>
      <p:ext uri="{BB962C8B-B14F-4D97-AF65-F5344CB8AC3E}">
        <p14:creationId xmlns:p14="http://schemas.microsoft.com/office/powerpoint/2010/main" val="404953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As a developer I worked on everything from</a:t>
            </a:r>
            <a:r>
              <a:rPr lang="en-US" baseline="0" dirty="0"/>
              <a:t> simple WordPress sites to native mobile apps, but found I really loved back end development the most, my backend work ranged from simple REST APIs to complex micro service systems designed for media encoding and streaming </a:t>
            </a:r>
          </a:p>
          <a:p>
            <a:pPr marL="171450" indent="-171450">
              <a:buFontTx/>
              <a:buChar char="-"/>
            </a:pPr>
            <a:r>
              <a:rPr lang="en-US" baseline="0" dirty="0"/>
              <a:t>One of the projects I worked on was an angular site for tracking the ankle monitors of people on parolee, this project was actually what got me into DevOps officially because thought I was supposed to be a developer the client required a CICD platform to be setup as well help with some server config</a:t>
            </a:r>
          </a:p>
          <a:p>
            <a:pPr marL="171450" indent="-171450">
              <a:buFontTx/>
              <a:buChar char="-"/>
            </a:pPr>
            <a:r>
              <a:rPr lang="en-US" dirty="0"/>
              <a:t>After becoming the unofficial</a:t>
            </a:r>
            <a:r>
              <a:rPr lang="en-US" baseline="0" dirty="0"/>
              <a:t> DevOps person on a project, I started to learn more</a:t>
            </a:r>
            <a:r>
              <a:rPr lang="en-US" dirty="0"/>
              <a:t> and worked to develop a program at my company, for two years I helped</a:t>
            </a:r>
            <a:r>
              <a:rPr lang="en-US" baseline="0" dirty="0"/>
              <a:t> both them and their clients implement continuous integration, increase the rate of releases, and decrease time spent on simple tasks by introducing automation</a:t>
            </a:r>
          </a:p>
          <a:p>
            <a:pPr marL="171450" indent="-171450">
              <a:buFontTx/>
              <a:buChar char="-"/>
            </a:pPr>
            <a:r>
              <a:rPr lang="en-US" baseline="0" dirty="0"/>
              <a:t>While I was growing in the DevOps role I knew I needed to expand my knowledge of more traditional operations skills, including security, I learned that I really loved the security field and was lucky enough transition into a full time security role</a:t>
            </a:r>
            <a:r>
              <a:rPr lang="en-US" dirty="0"/>
              <a:t>, for the past year I've been a security engineer at a medical device manufacturer </a:t>
            </a:r>
            <a:endParaRPr lang="en-US" baseline="0" dirty="0"/>
          </a:p>
          <a:p>
            <a:pPr marL="171450" indent="-171450">
              <a:buFontTx/>
              <a:buChar char="-"/>
            </a:pPr>
            <a:r>
              <a:rPr lang="en-US" dirty="0"/>
              <a:t>The title security</a:t>
            </a:r>
            <a:r>
              <a:rPr lang="en-US" baseline="0" dirty="0"/>
              <a:t> engineer can mean different things depending on the company but for me my focus is on SSDLC (secure software development lifecycle), I work with developers and architects to ensure the code we produce and ideas we create follow best standards, as well I work with our DevOps teams to help automate a lot of our security tools</a:t>
            </a:r>
            <a:endParaRPr lang="en-US" dirty="0"/>
          </a:p>
        </p:txBody>
      </p:sp>
      <p:sp>
        <p:nvSpPr>
          <p:cNvPr id="4" name="Slide Number Placeholder 3"/>
          <p:cNvSpPr>
            <a:spLocks noGrp="1"/>
          </p:cNvSpPr>
          <p:nvPr>
            <p:ph type="sldNum" sz="quarter" idx="10"/>
          </p:nvPr>
        </p:nvSpPr>
        <p:spPr/>
        <p:txBody>
          <a:bodyPr/>
          <a:lstStyle/>
          <a:p>
            <a:fld id="{5EE2CF44-2B13-41B4-A334-1CDF534EEBBF}" type="slidenum">
              <a:rPr lang="en-US" smtClean="0"/>
              <a:t>2</a:t>
            </a:fld>
            <a:endParaRPr lang="en-US"/>
          </a:p>
        </p:txBody>
      </p:sp>
    </p:spTree>
    <p:extLst>
      <p:ext uri="{BB962C8B-B14F-4D97-AF65-F5344CB8AC3E}">
        <p14:creationId xmlns:p14="http://schemas.microsoft.com/office/powerpoint/2010/main" val="836192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a:t>There are three main points for my talk today. First I’ll talk about the types of tools we can use to better secure our applications, how and when to use them. </a:t>
            </a:r>
          </a:p>
          <a:p>
            <a:pPr marL="171450" indent="-171450">
              <a:buFontTx/>
              <a:buChar char="-"/>
            </a:pPr>
            <a:r>
              <a:rPr lang="en-US" baseline="0" dirty="0"/>
              <a:t>Next I’ll talk about how to best use the results from these tools as a means grow and learn our skills, avoiding situations where these tools become a box checking exercise.</a:t>
            </a:r>
          </a:p>
          <a:p>
            <a:pPr marL="171450" indent="-171450">
              <a:buFontTx/>
              <a:buChar char="-"/>
            </a:pPr>
            <a:r>
              <a:rPr lang="en-US" baseline="0" dirty="0"/>
              <a:t>When we talk about tools I want to stress that these alone are not going to make you more secure, they will however provide a feedback loop of ways you and your team can grow</a:t>
            </a:r>
          </a:p>
          <a:p>
            <a:pPr marL="171450" indent="-171450">
              <a:buFontTx/>
              <a:buChar char="-"/>
            </a:pPr>
            <a:r>
              <a:rPr lang="en-US" baseline="0" dirty="0"/>
              <a:t>Lastly we should talk about the unfortunate fact that as we add more layers of scanning and testing to our pipeline we will get more reports and alerts, and how we can manage them</a:t>
            </a:r>
          </a:p>
        </p:txBody>
      </p:sp>
      <p:sp>
        <p:nvSpPr>
          <p:cNvPr id="4" name="Slide Number Placeholder 3"/>
          <p:cNvSpPr>
            <a:spLocks noGrp="1"/>
          </p:cNvSpPr>
          <p:nvPr>
            <p:ph type="sldNum" sz="quarter" idx="10"/>
          </p:nvPr>
        </p:nvSpPr>
        <p:spPr/>
        <p:txBody>
          <a:bodyPr/>
          <a:lstStyle/>
          <a:p>
            <a:fld id="{5EE2CF44-2B13-41B4-A334-1CDF534EEBBF}" type="slidenum">
              <a:rPr lang="en-US" smtClean="0"/>
              <a:t>3</a:t>
            </a:fld>
            <a:endParaRPr lang="en-US"/>
          </a:p>
        </p:txBody>
      </p:sp>
    </p:spTree>
    <p:extLst>
      <p:ext uri="{BB962C8B-B14F-4D97-AF65-F5344CB8AC3E}">
        <p14:creationId xmlns:p14="http://schemas.microsoft.com/office/powerpoint/2010/main" val="205305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PAUSE</a:t>
            </a:r>
          </a:p>
          <a:p>
            <a:pPr marL="171450" indent="-171450">
              <a:buFontTx/>
              <a:buChar char="-"/>
            </a:pPr>
            <a:r>
              <a:rPr lang="en-US" dirty="0"/>
              <a:t>MUTE MIC</a:t>
            </a:r>
          </a:p>
          <a:p>
            <a:pPr marL="171450" indent="-171450">
              <a:buFontTx/>
              <a:buChar char="-"/>
            </a:pPr>
            <a:r>
              <a:rPr lang="en-US" dirty="0"/>
              <a:t>DRINK WATER</a:t>
            </a:r>
          </a:p>
          <a:p>
            <a:pPr marL="171450" indent="-171450">
              <a:buFontTx/>
              <a:buChar char="-"/>
            </a:pPr>
            <a:r>
              <a:rPr lang="en-US" dirty="0"/>
              <a:t>UNMITE MIC</a:t>
            </a:r>
          </a:p>
        </p:txBody>
      </p:sp>
      <p:sp>
        <p:nvSpPr>
          <p:cNvPr id="4" name="Slide Number Placeholder 3"/>
          <p:cNvSpPr>
            <a:spLocks noGrp="1"/>
          </p:cNvSpPr>
          <p:nvPr>
            <p:ph type="sldNum" sz="quarter" idx="5"/>
          </p:nvPr>
        </p:nvSpPr>
        <p:spPr/>
        <p:txBody>
          <a:bodyPr/>
          <a:lstStyle/>
          <a:p>
            <a:fld id="{5EE2CF44-2B13-41B4-A334-1CDF534EEBBF}" type="slidenum">
              <a:rPr lang="en-CA" smtClean="0"/>
              <a:t>4</a:t>
            </a:fld>
            <a:endParaRPr lang="en-CA"/>
          </a:p>
        </p:txBody>
      </p:sp>
    </p:spTree>
    <p:extLst>
      <p:ext uri="{BB962C8B-B14F-4D97-AF65-F5344CB8AC3E}">
        <p14:creationId xmlns:p14="http://schemas.microsoft.com/office/powerpoint/2010/main" val="14056887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I’ve grouped the tools together into three stages, coding, building, and deployment</a:t>
            </a:r>
          </a:p>
          <a:p>
            <a:pPr marL="171450" indent="-171450">
              <a:buFontTx/>
              <a:buChar char="-"/>
            </a:pPr>
            <a:r>
              <a:rPr lang="en-US" dirty="0"/>
              <a:t>For the coding stage we have static analysis tools and unit testing</a:t>
            </a:r>
          </a:p>
          <a:p>
            <a:pPr marL="171450" indent="-171450">
              <a:buFontTx/>
              <a:buChar char="-"/>
            </a:pPr>
            <a:r>
              <a:rPr lang="en-US" dirty="0"/>
              <a:t>For the build stage I'm using the term build loosely since depending on your tech stack, your code may be compiled, or interpreted. In this stage we have binary and open source analysis</a:t>
            </a:r>
          </a:p>
          <a:p>
            <a:pPr marL="171450" indent="-171450">
              <a:buFontTx/>
              <a:buChar char="-"/>
            </a:pPr>
            <a:r>
              <a:rPr lang="en-US" dirty="0"/>
              <a:t>Binary analysis and open source analysis though part of the build stage in my opinion are also extensions of static analysis, and I will get into this on the next slide</a:t>
            </a:r>
          </a:p>
          <a:p>
            <a:pPr marL="171450" indent="-171450">
              <a:buFontTx/>
              <a:buChar char="-"/>
            </a:pPr>
            <a:r>
              <a:rPr lang="en-US" dirty="0"/>
              <a:t>The last stage is the deployment stage which includes dynamic analysis and continuous monitoring </a:t>
            </a:r>
          </a:p>
        </p:txBody>
      </p:sp>
      <p:sp>
        <p:nvSpPr>
          <p:cNvPr id="4" name="Slide Number Placeholder 3"/>
          <p:cNvSpPr>
            <a:spLocks noGrp="1"/>
          </p:cNvSpPr>
          <p:nvPr>
            <p:ph type="sldNum" sz="quarter" idx="10"/>
          </p:nvPr>
        </p:nvSpPr>
        <p:spPr/>
        <p:txBody>
          <a:bodyPr/>
          <a:lstStyle/>
          <a:p>
            <a:fld id="{5EE2CF44-2B13-41B4-A334-1CDF534EEBBF}" type="slidenum">
              <a:rPr lang="en-US" smtClean="0"/>
              <a:t>5</a:t>
            </a:fld>
            <a:endParaRPr lang="en-US"/>
          </a:p>
        </p:txBody>
      </p:sp>
    </p:spTree>
    <p:extLst>
      <p:ext uri="{BB962C8B-B14F-4D97-AF65-F5344CB8AC3E}">
        <p14:creationId xmlns:p14="http://schemas.microsoft.com/office/powerpoint/2010/main" val="19293105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Linting helps catch common</a:t>
            </a:r>
            <a:r>
              <a:rPr lang="en-US" baseline="0" dirty="0"/>
              <a:t> issues from code that does not match an agreed pattern (and can break builds or cause extra work down the line) to some common bugs </a:t>
            </a:r>
          </a:p>
          <a:p>
            <a:pPr marL="171450" indent="-171450">
              <a:buFontTx/>
              <a:buChar char="-"/>
            </a:pPr>
            <a:r>
              <a:rPr lang="en-US" baseline="0" dirty="0"/>
              <a:t>SAST </a:t>
            </a:r>
            <a:r>
              <a:rPr lang="en-US" dirty="0"/>
              <a:t>or static analysis works</a:t>
            </a:r>
            <a:r>
              <a:rPr lang="en-US" baseline="0" dirty="0"/>
              <a:t> by searching all the source code and looking for common anti-patterns that are known to introduce vulnerabilities, an example here is lack of input validation when calling a database</a:t>
            </a:r>
          </a:p>
          <a:p>
            <a:pPr marL="171450" indent="-171450">
              <a:buFontTx/>
              <a:buChar char="-"/>
            </a:pPr>
            <a:r>
              <a:rPr lang="en-US" baseline="0" dirty="0"/>
              <a:t>BAST</a:t>
            </a:r>
            <a:r>
              <a:rPr lang="en-US" dirty="0"/>
              <a:t> or binary analysis</a:t>
            </a:r>
            <a:r>
              <a:rPr lang="en-US" baseline="0" dirty="0"/>
              <a:t> is very similar to </a:t>
            </a:r>
            <a:r>
              <a:rPr lang="en-US" dirty="0"/>
              <a:t>static</a:t>
            </a:r>
            <a:r>
              <a:rPr lang="en-US" baseline="0" dirty="0"/>
              <a:t> </a:t>
            </a:r>
            <a:r>
              <a:rPr lang="en-US" dirty="0"/>
              <a:t>in</a:t>
            </a:r>
            <a:r>
              <a:rPr lang="en-US" baseline="0" dirty="0"/>
              <a:t> that it searches for common anti-patterns, the difference is instead of relying only on un-compiled source code this de-compiles your binaries and uses the debug flags to identify vulnerabilities</a:t>
            </a:r>
            <a:r>
              <a:rPr lang="en-US" dirty="0"/>
              <a:t>, for languages that do not have binaries the tools generally use the traditional static analysis approach of reviewing the source code</a:t>
            </a:r>
            <a:endParaRPr lang="en-US" baseline="0" dirty="0"/>
          </a:p>
          <a:p>
            <a:pPr marL="171450" indent="-171450">
              <a:buFontTx/>
              <a:buChar char="-"/>
            </a:pPr>
            <a:r>
              <a:rPr lang="en-US" baseline="0" dirty="0"/>
              <a:t>Open Source Analysis or Dependency Analysis works by either scanning your third party dependencies in a similar fashion to a SAST or more commonly generates a hash based on the dependency itself and compares that to a database</a:t>
            </a:r>
            <a:r>
              <a:rPr lang="en-US" dirty="0"/>
              <a:t> of</a:t>
            </a:r>
            <a:r>
              <a:rPr lang="en-US" baseline="0" dirty="0"/>
              <a:t> known bugs or vulnerabilities</a:t>
            </a:r>
          </a:p>
          <a:p>
            <a:pPr marL="171450" indent="-171450">
              <a:buFontTx/>
              <a:buChar char="-"/>
            </a:pPr>
            <a:r>
              <a:rPr lang="en-US" baseline="0" dirty="0"/>
              <a:t>Dynamic analysis is performed against a running application and works by attempting to walk through the application and perform attacks against it, for example if the target was a website it may enumerate pages, and perform XSS </a:t>
            </a:r>
            <a:r>
              <a:rPr lang="en-US" baseline="0" dirty="0" err="1"/>
              <a:t>SQLi</a:t>
            </a:r>
            <a:r>
              <a:rPr lang="en-US" baseline="0" dirty="0"/>
              <a:t> attacks</a:t>
            </a:r>
            <a:endParaRPr lang="en-US" dirty="0"/>
          </a:p>
        </p:txBody>
      </p:sp>
      <p:sp>
        <p:nvSpPr>
          <p:cNvPr id="4" name="Slide Number Placeholder 3"/>
          <p:cNvSpPr>
            <a:spLocks noGrp="1"/>
          </p:cNvSpPr>
          <p:nvPr>
            <p:ph type="sldNum" sz="quarter" idx="10"/>
          </p:nvPr>
        </p:nvSpPr>
        <p:spPr/>
        <p:txBody>
          <a:bodyPr/>
          <a:lstStyle/>
          <a:p>
            <a:fld id="{5EE2CF44-2B13-41B4-A334-1CDF534EEBBF}" type="slidenum">
              <a:rPr lang="en-US" smtClean="0"/>
              <a:t>6</a:t>
            </a:fld>
            <a:endParaRPr lang="en-US"/>
          </a:p>
        </p:txBody>
      </p:sp>
    </p:spTree>
    <p:extLst>
      <p:ext uri="{BB962C8B-B14F-4D97-AF65-F5344CB8AC3E}">
        <p14:creationId xmlns:p14="http://schemas.microsoft.com/office/powerpoint/2010/main" val="1930605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PAUSE</a:t>
            </a:r>
          </a:p>
          <a:p>
            <a:pPr marL="171450" indent="-171450">
              <a:buFontTx/>
              <a:buChar char="-"/>
            </a:pPr>
            <a:r>
              <a:rPr lang="en-US" dirty="0"/>
              <a:t>MUTE MIC</a:t>
            </a:r>
          </a:p>
          <a:p>
            <a:pPr marL="171450" indent="-171450">
              <a:buFontTx/>
              <a:buChar char="-"/>
            </a:pPr>
            <a:r>
              <a:rPr lang="en-US" dirty="0"/>
              <a:t>DRINK WATER</a:t>
            </a:r>
          </a:p>
          <a:p>
            <a:pPr marL="171450" indent="-171450">
              <a:buFontTx/>
              <a:buChar char="-"/>
            </a:pPr>
            <a:r>
              <a:rPr lang="en-US" dirty="0"/>
              <a:t>UNMITE MIC</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CA" smtClean="0"/>
              <a:t>7</a:t>
            </a:fld>
            <a:endParaRPr lang="en-CA"/>
          </a:p>
        </p:txBody>
      </p:sp>
    </p:spTree>
    <p:extLst>
      <p:ext uri="{BB962C8B-B14F-4D97-AF65-F5344CB8AC3E}">
        <p14:creationId xmlns:p14="http://schemas.microsoft.com/office/powerpoint/2010/main" val="19348335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 work in a highly regulated industry and because of that we have to take steps to ensure the products we create meet specific criteria</a:t>
            </a:r>
            <a:r>
              <a:rPr lang="en-US" baseline="0" dirty="0"/>
              <a:t> for security, one of the ways we accomplish this it with various automated tools. We could simply deploy the tools, respond to each issue that is reported with minimal effort (enough to pass a build), rinse and repeat… Or we can look further into each issue and ensure that we have a solid understanding of the cause and know the best practices to prevent it from happening.</a:t>
            </a:r>
          </a:p>
          <a:p>
            <a:pPr marL="171450" indent="-171450">
              <a:buFontTx/>
              <a:buChar char="-"/>
            </a:pPr>
            <a:r>
              <a:rPr lang="en-US" baseline="0" dirty="0"/>
              <a:t>Too often teams only do the former, doing the necessary to pass the tests and release the build. It’s an easy trap to fall into and it can be daunting to get out of given the potential frequency and volume of feedback these tools are providing</a:t>
            </a:r>
            <a:endParaRPr lang="en-US"/>
          </a:p>
        </p:txBody>
      </p:sp>
      <p:sp>
        <p:nvSpPr>
          <p:cNvPr id="4" name="Slide Number Placeholder 3"/>
          <p:cNvSpPr>
            <a:spLocks noGrp="1"/>
          </p:cNvSpPr>
          <p:nvPr>
            <p:ph type="sldNum" sz="quarter" idx="10"/>
          </p:nvPr>
        </p:nvSpPr>
        <p:spPr/>
        <p:txBody>
          <a:bodyPr/>
          <a:lstStyle/>
          <a:p>
            <a:fld id="{5EE2CF44-2B13-41B4-A334-1CDF534EEBBF}" type="slidenum">
              <a:rPr lang="en-US" smtClean="0"/>
              <a:t>8</a:t>
            </a:fld>
            <a:endParaRPr lang="en-US"/>
          </a:p>
        </p:txBody>
      </p:sp>
    </p:spTree>
    <p:extLst>
      <p:ext uri="{BB962C8B-B14F-4D97-AF65-F5344CB8AC3E}">
        <p14:creationId xmlns:p14="http://schemas.microsoft.com/office/powerpoint/2010/main" val="11436498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PAUSE</a:t>
            </a:r>
          </a:p>
          <a:p>
            <a:pPr marL="171450" indent="-171450">
              <a:buFontTx/>
              <a:buChar char="-"/>
            </a:pPr>
            <a:r>
              <a:rPr lang="en-US" dirty="0"/>
              <a:t>MUTE MIC</a:t>
            </a:r>
          </a:p>
          <a:p>
            <a:pPr marL="171450" indent="-171450">
              <a:buFontTx/>
              <a:buChar char="-"/>
            </a:pPr>
            <a:r>
              <a:rPr lang="en-US" dirty="0"/>
              <a:t>DRINK WATER</a:t>
            </a:r>
          </a:p>
          <a:p>
            <a:pPr marL="171450" indent="-171450">
              <a:buFontTx/>
              <a:buChar char="-"/>
            </a:pPr>
            <a:r>
              <a:rPr lang="en-US" dirty="0"/>
              <a:t>UNMITE MIC</a:t>
            </a:r>
          </a:p>
          <a:p>
            <a:endParaRPr lang="en-US" dirty="0"/>
          </a:p>
        </p:txBody>
      </p:sp>
      <p:sp>
        <p:nvSpPr>
          <p:cNvPr id="4" name="Slide Number Placeholder 3"/>
          <p:cNvSpPr>
            <a:spLocks noGrp="1"/>
          </p:cNvSpPr>
          <p:nvPr>
            <p:ph type="sldNum" sz="quarter" idx="5"/>
          </p:nvPr>
        </p:nvSpPr>
        <p:spPr/>
        <p:txBody>
          <a:bodyPr/>
          <a:lstStyle/>
          <a:p>
            <a:fld id="{5EE2CF44-2B13-41B4-A334-1CDF534EEBBF}" type="slidenum">
              <a:rPr lang="en-CA" smtClean="0"/>
              <a:t>9</a:t>
            </a:fld>
            <a:endParaRPr lang="en-CA"/>
          </a:p>
        </p:txBody>
      </p:sp>
    </p:spTree>
    <p:extLst>
      <p:ext uri="{BB962C8B-B14F-4D97-AF65-F5344CB8AC3E}">
        <p14:creationId xmlns:p14="http://schemas.microsoft.com/office/powerpoint/2010/main" val="71019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Rectangle 7"/>
          <p:cNvSpPr/>
          <p:nvPr userDrawn="1"/>
        </p:nvSpPr>
        <p:spPr bwMode="gray">
          <a:xfrm>
            <a:off x="0" y="2825016"/>
            <a:ext cx="12188952" cy="3180930"/>
          </a:xfrm>
          <a:prstGeom prst="rect">
            <a:avLst/>
          </a:prstGeom>
          <a:solidFill>
            <a:schemeClr val="bg1">
              <a:lumMod val="85000"/>
              <a:lumOff val="15000"/>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bwMode="black">
          <a:xfrm>
            <a:off x="0" y="3075709"/>
            <a:ext cx="12188952" cy="26392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bwMode="white">
          <a:xfrm>
            <a:off x="1066800" y="3165763"/>
            <a:ext cx="10058400" cy="1711037"/>
          </a:xfrm>
        </p:spPr>
        <p:txBody>
          <a:bodyPr anchor="b">
            <a:normAutofit/>
          </a:bodyPr>
          <a:lstStyle>
            <a:lvl1pPr algn="l">
              <a:lnSpc>
                <a:spcPct val="80000"/>
              </a:lnSpc>
              <a:defRPr sz="54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bwMode="white">
          <a:xfrm>
            <a:off x="1066800" y="4953000"/>
            <a:ext cx="10058400" cy="685800"/>
          </a:xfrm>
        </p:spPr>
        <p:txBody>
          <a:bodyPr>
            <a:normAutofit/>
          </a:bodyPr>
          <a:lstStyle>
            <a:lvl1pPr marL="0" indent="0" algn="l">
              <a:spcBef>
                <a:spcPts val="0"/>
              </a:spcBef>
              <a:buNone/>
              <a:defRPr sz="2000">
                <a:solidFill>
                  <a:schemeClr val="accent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7988627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10/16/2018</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457199"/>
            <a:ext cx="1943100" cy="56388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0" y="457199"/>
            <a:ext cx="7048500" cy="56388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4" name="Date Placeholder 3"/>
          <p:cNvSpPr>
            <a:spLocks noGrp="1"/>
          </p:cNvSpPr>
          <p:nvPr>
            <p:ph type="dt" sz="half" idx="10"/>
          </p:nvPr>
        </p:nvSpPr>
        <p:spPr/>
        <p:txBody>
          <a:bodyPr/>
          <a:lstStyle/>
          <a:p>
            <a:fld id="{37CC0096-1860-4642-9CD2-0079EA5E7CD1}" type="datetimeFigureOut">
              <a:rPr lang="en-US" smtClean="0"/>
              <a:t>10/16/2018</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4" name="Date Placeholder 3"/>
          <p:cNvSpPr>
            <a:spLocks noGrp="1"/>
          </p:cNvSpPr>
          <p:nvPr>
            <p:ph type="dt" sz="half" idx="10"/>
          </p:nvPr>
        </p:nvSpPr>
        <p:spPr/>
        <p:txBody>
          <a:bodyPr/>
          <a:lstStyle/>
          <a:p>
            <a:fld id="{37CC0096-1860-4642-9CD2-0079EA5E7CD1}" type="datetimeFigureOut">
              <a:rPr lang="en-US" smtClean="0"/>
              <a:t>10/16/2018</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4000" y="1828800"/>
            <a:ext cx="9144000" cy="2743200"/>
          </a:xfrm>
        </p:spPr>
        <p:txBody>
          <a:bodyPr anchor="b">
            <a:normAutofit/>
          </a:bodyPr>
          <a:lstStyle>
            <a:lvl1pPr>
              <a:defRPr sz="5400">
                <a:solidFill>
                  <a:schemeClr val="tx1"/>
                </a:solidFill>
              </a:defRPr>
            </a:lvl1pPr>
          </a:lstStyle>
          <a:p>
            <a:r>
              <a:rPr lang="en-US"/>
              <a:t>Click to edit Master title style</a:t>
            </a:r>
          </a:p>
        </p:txBody>
      </p:sp>
      <p:sp>
        <p:nvSpPr>
          <p:cNvPr id="3" name="Text Placeholder 2"/>
          <p:cNvSpPr>
            <a:spLocks noGrp="1"/>
          </p:cNvSpPr>
          <p:nvPr>
            <p:ph type="body" idx="1"/>
          </p:nvPr>
        </p:nvSpPr>
        <p:spPr>
          <a:xfrm>
            <a:off x="1524000" y="4589463"/>
            <a:ext cx="9144000" cy="1506537"/>
          </a:xfrm>
        </p:spPr>
        <p:txBody>
          <a:bodyPr>
            <a:normAutofit/>
          </a:bodyPr>
          <a:lstStyle>
            <a:lvl1pPr marL="0" indent="0">
              <a:spcBef>
                <a:spcPts val="0"/>
              </a:spcBef>
              <a:buNone/>
              <a:defRPr sz="2000">
                <a:solidFill>
                  <a:schemeClr val="accent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spTree>
    <p:extLst>
      <p:ext uri="{BB962C8B-B14F-4D97-AF65-F5344CB8AC3E}">
        <p14:creationId xmlns:p14="http://schemas.microsoft.com/office/powerpoint/2010/main" val="3506778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5240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4343400" cy="4270375"/>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10/16/2018</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5270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70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7648" y="1828800"/>
            <a:ext cx="4343400" cy="685800"/>
          </a:xfrm>
        </p:spPr>
        <p:txBody>
          <a:bodyPr anchor="ctr">
            <a:normAutofit/>
          </a:bodyPr>
          <a:lstStyle>
            <a:lvl1pPr marL="0" indent="0">
              <a:spcBef>
                <a:spcPts val="0"/>
              </a:spcBef>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7648" y="2514600"/>
            <a:ext cx="4343400" cy="3581401"/>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7" name="Date Placeholder 6"/>
          <p:cNvSpPr>
            <a:spLocks noGrp="1"/>
          </p:cNvSpPr>
          <p:nvPr>
            <p:ph type="dt" sz="half" idx="10"/>
          </p:nvPr>
        </p:nvSpPr>
        <p:spPr/>
        <p:txBody>
          <a:bodyPr/>
          <a:lstStyle/>
          <a:p>
            <a:fld id="{37CC0096-1860-4642-9CD2-0079EA5E7CD1}" type="datetimeFigureOut">
              <a:rPr lang="en-US" smtClean="0"/>
              <a:t>10/16/2018</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3" name="Date Placeholder 2"/>
          <p:cNvSpPr>
            <a:spLocks noGrp="1"/>
          </p:cNvSpPr>
          <p:nvPr>
            <p:ph type="dt" sz="half" idx="10"/>
          </p:nvPr>
        </p:nvSpPr>
        <p:spPr/>
        <p:txBody>
          <a:bodyPr/>
          <a:lstStyle/>
          <a:p>
            <a:fld id="{37CC0096-1860-4642-9CD2-0079EA5E7CD1}" type="datetimeFigureOut">
              <a:rPr lang="en-US" smtClean="0"/>
              <a:t>10/16/2018</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2" name="Date Placeholder 1"/>
          <p:cNvSpPr>
            <a:spLocks noGrp="1"/>
          </p:cNvSpPr>
          <p:nvPr>
            <p:ph type="dt" sz="half" idx="10"/>
          </p:nvPr>
        </p:nvSpPr>
        <p:spPr/>
        <p:txBody>
          <a:bodyPr/>
          <a:lstStyle/>
          <a:p>
            <a:fld id="{37CC0096-1860-4642-9CD2-0079EA5E7CD1}" type="datetimeFigureOut">
              <a:rPr lang="en-US" smtClean="0"/>
              <a:t>10/16/2018</a:t>
            </a:fld>
            <a:endParaRPr lang="en-US"/>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02587" y="1600200"/>
            <a:ext cx="3122613" cy="18288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760412" y="762000"/>
            <a:ext cx="6400800" cy="5334000"/>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001039" y="3429000"/>
            <a:ext cx="3124161"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10/16/2018</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97952" y="1600200"/>
            <a:ext cx="3127248" cy="1828800"/>
          </a:xfrm>
        </p:spPr>
        <p:txBody>
          <a:bodyPr anchor="b">
            <a:normAutofit/>
          </a:bodyPr>
          <a:lstStyle>
            <a:lvl1pPr>
              <a:defRPr sz="3400"/>
            </a:lvl1pPr>
          </a:lstStyle>
          <a:p>
            <a:r>
              <a:rPr lang="en-US"/>
              <a:t>Click to edit Master title style</a:t>
            </a:r>
          </a:p>
        </p:txBody>
      </p:sp>
      <p:sp>
        <p:nvSpPr>
          <p:cNvPr id="3" name="Picture Placeholder 2"/>
          <p:cNvSpPr>
            <a:spLocks noGrp="1"/>
          </p:cNvSpPr>
          <p:nvPr>
            <p:ph type="pic" idx="1"/>
          </p:nvPr>
        </p:nvSpPr>
        <p:spPr>
          <a:xfrm>
            <a:off x="781251" y="777240"/>
            <a:ext cx="6400800" cy="530352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97952" y="3429000"/>
            <a:ext cx="3127248" cy="1828800"/>
          </a:xfrm>
        </p:spPr>
        <p:txBody>
          <a:bodyPr/>
          <a:lstStyle>
            <a:lvl1pPr marL="0" indent="0">
              <a:spcBef>
                <a:spcPts val="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Rectangle 7" descr="An empty placeholder to add an image. Click on the placeholder and select the image that you wish to add."/>
          <p:cNvSpPr/>
          <p:nvPr userDrawn="1"/>
        </p:nvSpPr>
        <p:spPr bwMode="blackWhite">
          <a:xfrm>
            <a:off x="644091" y="640080"/>
            <a:ext cx="6675120" cy="5577840"/>
          </a:xfrm>
          <a:prstGeom prst="rect">
            <a:avLst/>
          </a:prstGeom>
          <a:solidFill>
            <a:srgbClr val="000000"/>
          </a:solidFill>
          <a:ln w="1016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6" name="Footer Placeholder 5"/>
          <p:cNvSpPr>
            <a:spLocks noGrp="1"/>
          </p:cNvSpPr>
          <p:nvPr>
            <p:ph type="ftr" sz="quarter" idx="11"/>
          </p:nvPr>
        </p:nvSpPr>
        <p:spPr/>
        <p:txBody>
          <a:bodyPr/>
          <a:lstStyle/>
          <a:p>
            <a:endParaRPr lang="en-US"/>
          </a:p>
        </p:txBody>
      </p:sp>
      <p:sp>
        <p:nvSpPr>
          <p:cNvPr id="5" name="Date Placeholder 4"/>
          <p:cNvSpPr>
            <a:spLocks noGrp="1"/>
          </p:cNvSpPr>
          <p:nvPr>
            <p:ph type="dt" sz="half" idx="10"/>
          </p:nvPr>
        </p:nvSpPr>
        <p:spPr/>
        <p:txBody>
          <a:bodyPr/>
          <a:lstStyle/>
          <a:p>
            <a:fld id="{37CC0096-1860-4642-9CD2-0079EA5E7CD1}" type="datetimeFigureOut">
              <a:rPr lang="en-US" smtClean="0"/>
              <a:t>10/16/2018</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977249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4000" y="457200"/>
            <a:ext cx="9144000" cy="11430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4000" y="1828800"/>
            <a:ext cx="9144000" cy="4267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3"/>
          </p:nvPr>
        </p:nvSpPr>
        <p:spPr>
          <a:xfrm>
            <a:off x="1524000" y="6362700"/>
            <a:ext cx="6881553" cy="257176"/>
          </a:xfrm>
          <a:prstGeom prst="rect">
            <a:avLst/>
          </a:prstGeom>
        </p:spPr>
        <p:txBody>
          <a:bodyPr vert="horz" lIns="91440" tIns="45720" rIns="91440" bIns="45720" rtlCol="0" anchor="ctr"/>
          <a:lstStyle>
            <a:lvl1pPr algn="l">
              <a:defRPr sz="1100">
                <a:solidFill>
                  <a:schemeClr val="tx1">
                    <a:lumMod val="85000"/>
                  </a:schemeClr>
                </a:solidFill>
              </a:defRPr>
            </a:lvl1pPr>
          </a:lstStyle>
          <a:p>
            <a:endParaRPr lang="en-US" dirty="0"/>
          </a:p>
        </p:txBody>
      </p:sp>
      <p:sp>
        <p:nvSpPr>
          <p:cNvPr id="4" name="Date Placeholder 3"/>
          <p:cNvSpPr>
            <a:spLocks noGrp="1"/>
          </p:cNvSpPr>
          <p:nvPr>
            <p:ph type="dt" sz="half" idx="2"/>
          </p:nvPr>
        </p:nvSpPr>
        <p:spPr>
          <a:xfrm>
            <a:off x="8610600" y="6362700"/>
            <a:ext cx="9906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37CC0096-1860-4642-9CD2-0079EA5E7CD1}" type="datetimeFigureOut">
              <a:rPr lang="en-US" smtClean="0"/>
              <a:pPr/>
              <a:t>10/16/2018</a:t>
            </a:fld>
            <a:endParaRPr lang="en-US"/>
          </a:p>
        </p:txBody>
      </p:sp>
      <p:sp>
        <p:nvSpPr>
          <p:cNvPr id="6" name="Slide Number Placeholder 5"/>
          <p:cNvSpPr>
            <a:spLocks noGrp="1"/>
          </p:cNvSpPr>
          <p:nvPr>
            <p:ph type="sldNum" sz="quarter" idx="4"/>
          </p:nvPr>
        </p:nvSpPr>
        <p:spPr>
          <a:xfrm>
            <a:off x="9829800" y="6362700"/>
            <a:ext cx="838200" cy="257176"/>
          </a:xfrm>
          <a:prstGeom prst="rect">
            <a:avLst/>
          </a:prstGeom>
        </p:spPr>
        <p:txBody>
          <a:bodyPr vert="horz" lIns="91440" tIns="45720" rIns="91440" bIns="45720" rtlCol="0" anchor="ctr"/>
          <a:lstStyle>
            <a:lvl1pPr algn="r">
              <a:defRPr sz="1100">
                <a:solidFill>
                  <a:schemeClr val="tx1">
                    <a:lumMod val="85000"/>
                  </a:schemeClr>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94325986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lumMod val="85000"/>
            </a:schemeClr>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lumMod val="85000"/>
            </a:schemeClr>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lumMod val="85000"/>
            </a:schemeClr>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4pPr>
      <a:lvl5pPr marL="150876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lumMod val="85000"/>
            </a:schemeClr>
          </a:solidFill>
          <a:latin typeface="+mn-lt"/>
          <a:ea typeface="+mn-ea"/>
          <a:cs typeface="+mn-cs"/>
        </a:defRPr>
      </a:lvl5pPr>
      <a:lvl6pPr marL="17830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0574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317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6060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hyperlink" Target="https://www.owasp.org/index.php/Category:OWASP_WebGoat_Project" TargetMode="External"/><Relationship Id="rId3" Type="http://schemas.openxmlformats.org/officeDocument/2006/relationships/hyperlink" Target="https://github.com/devsecops/awesome-devsecops" TargetMode="External"/><Relationship Id="rId7" Type="http://schemas.openxmlformats.org/officeDocument/2006/relationships/hyperlink" Target="https://www.first.org/cvss/specification-document" TargetMode="External"/><Relationship Id="rId2" Type="http://schemas.openxmlformats.org/officeDocument/2006/relationships/hyperlink" Target="https://www.owasp.org/index.php/OWASP_AppSec_Pipeline" TargetMode="External"/><Relationship Id="rId1" Type="http://schemas.openxmlformats.org/officeDocument/2006/relationships/slideLayout" Target="../slideLayouts/slideLayout2.xml"/><Relationship Id="rId6" Type="http://schemas.openxmlformats.org/officeDocument/2006/relationships/hyperlink" Target="https://www.cybrary.it/" TargetMode="External"/><Relationship Id="rId5" Type="http://schemas.openxmlformats.org/officeDocument/2006/relationships/hyperlink" Target="https://www.hacker101.com/" TargetMode="External"/><Relationship Id="rId4" Type="http://schemas.openxmlformats.org/officeDocument/2006/relationships/hyperlink" Target="https://www.hacksplaining.com/" TargetMode="External"/><Relationship Id="rId9" Type="http://schemas.openxmlformats.org/officeDocument/2006/relationships/hyperlink" Target="https://github.com/devsecops/bootcamp"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737084" y="3068960"/>
            <a:ext cx="10717832" cy="1711037"/>
          </a:xfrm>
        </p:spPr>
        <p:txBody>
          <a:bodyPr>
            <a:normAutofit fontScale="90000"/>
          </a:bodyPr>
          <a:lstStyle/>
          <a:p>
            <a:r>
              <a:rPr lang="en-US" dirty="0"/>
              <a:t>Automation Without Exposure: </a:t>
            </a:r>
            <a:r>
              <a:rPr lang="en-US" sz="4400" dirty="0"/>
              <a:t>Securing Your DevOps Pipeline</a:t>
            </a:r>
          </a:p>
        </p:txBody>
      </p:sp>
      <p:sp>
        <p:nvSpPr>
          <p:cNvPr id="3" name="Subtitle 2"/>
          <p:cNvSpPr>
            <a:spLocks noGrp="1"/>
          </p:cNvSpPr>
          <p:nvPr>
            <p:ph type="subTitle" idx="1"/>
          </p:nvPr>
        </p:nvSpPr>
        <p:spPr/>
        <p:txBody>
          <a:bodyPr vert="horz" lIns="91440" tIns="45720" rIns="91440" bIns="45720" rtlCol="0" anchor="t">
            <a:normAutofit/>
          </a:bodyPr>
          <a:lstStyle/>
          <a:p>
            <a:r>
              <a:rPr lang="en-US" dirty="0">
                <a:solidFill>
                  <a:schemeClr val="tx1"/>
                </a:solidFill>
              </a:rPr>
              <a:t>Jeff Hann (@</a:t>
            </a:r>
            <a:r>
              <a:rPr lang="en-US" dirty="0" err="1">
                <a:solidFill>
                  <a:schemeClr val="tx1"/>
                </a:solidFill>
              </a:rPr>
              <a:t>obihann</a:t>
            </a:r>
            <a:r>
              <a:rPr lang="en-US" dirty="0">
                <a:solidFill>
                  <a:schemeClr val="tx1"/>
                </a:solidFill>
              </a:rPr>
              <a:t>)</a:t>
            </a:r>
          </a:p>
          <a:p>
            <a:r>
              <a:rPr lang="en-US" dirty="0" err="1">
                <a:solidFill>
                  <a:schemeClr val="tx1"/>
                </a:solidFill>
              </a:rPr>
              <a:t>AllDayDevOps</a:t>
            </a:r>
            <a:r>
              <a:rPr lang="en-US" dirty="0">
                <a:solidFill>
                  <a:schemeClr val="tx1"/>
                </a:solidFill>
              </a:rPr>
              <a:t> October 2018 (#</a:t>
            </a:r>
            <a:r>
              <a:rPr lang="en-US" dirty="0" err="1">
                <a:solidFill>
                  <a:schemeClr val="tx1"/>
                </a:solidFill>
              </a:rPr>
              <a:t>AllDayDevOps</a:t>
            </a:r>
            <a:r>
              <a:rPr lang="en-US" dirty="0">
                <a:solidFill>
                  <a:schemeClr val="tx1"/>
                </a:solidFill>
              </a:rPr>
              <a:t>)</a:t>
            </a:r>
            <a:endParaRPr dirty="0">
              <a:solidFill>
                <a:schemeClr val="tx1"/>
              </a:solidFill>
            </a:endParaRPr>
          </a:p>
        </p:txBody>
      </p:sp>
    </p:spTree>
    <p:extLst>
      <p:ext uri="{BB962C8B-B14F-4D97-AF65-F5344CB8AC3E}">
        <p14:creationId xmlns:p14="http://schemas.microsoft.com/office/powerpoint/2010/main" val="2424538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ctr"/>
            <a:r>
              <a:rPr lang="en-US" dirty="0">
                <a:solidFill>
                  <a:schemeClr val="tx1"/>
                </a:solidFill>
              </a:rPr>
              <a:t>Education Through Automation</a:t>
            </a:r>
            <a:endParaRPr dirty="0">
              <a:solidFill>
                <a:schemeClr val="tx1"/>
              </a:solidFill>
            </a:endParaRPr>
          </a:p>
        </p:txBody>
      </p:sp>
      <p:sp>
        <p:nvSpPr>
          <p:cNvPr id="14" name="Content Placeholder 13"/>
          <p:cNvSpPr>
            <a:spLocks noGrp="1"/>
          </p:cNvSpPr>
          <p:nvPr>
            <p:ph idx="1"/>
          </p:nvPr>
        </p:nvSpPr>
        <p:spPr/>
        <p:txBody>
          <a:bodyPr/>
          <a:lstStyle/>
          <a:p>
            <a:pPr marL="285750" indent="-285750"/>
            <a:r>
              <a:rPr lang="en-US" dirty="0"/>
              <a:t>It is very easy to just “fix” a bug via acceptance or mitigation, but then it will happen again and again</a:t>
            </a:r>
          </a:p>
          <a:p>
            <a:pPr marL="285750" indent="-285750"/>
            <a:r>
              <a:rPr lang="en-US" dirty="0"/>
              <a:t>Most good tools will provide some form of explanation on the bug as well links to third party sources to help learn more about them</a:t>
            </a:r>
          </a:p>
          <a:p>
            <a:pPr marL="285750" indent="-285750"/>
            <a:r>
              <a:rPr lang="en-US" dirty="0"/>
              <a:t>Keep track of bugs that pop up regularly and on a annual basis introduce some form of training (conferences, local meet-ups, lunch and learn, e-learning) that focuses on these topics</a:t>
            </a:r>
          </a:p>
        </p:txBody>
      </p:sp>
    </p:spTree>
    <p:extLst>
      <p:ext uri="{BB962C8B-B14F-4D97-AF65-F5344CB8AC3E}">
        <p14:creationId xmlns:p14="http://schemas.microsoft.com/office/powerpoint/2010/main" val="3928544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8168" y="1988840"/>
            <a:ext cx="4320480" cy="1168192"/>
          </a:xfrm>
        </p:spPr>
        <p:txBody>
          <a:bodyPr>
            <a:normAutofit/>
          </a:bodyPr>
          <a:lstStyle/>
          <a:p>
            <a:pPr algn="ctr"/>
            <a:r>
              <a:rPr lang="en-US" dirty="0">
                <a:solidFill>
                  <a:schemeClr val="tx1"/>
                </a:solidFill>
              </a:rPr>
              <a:t>Automation Induced Anxiety</a:t>
            </a:r>
          </a:p>
        </p:txBody>
      </p:sp>
      <p:sp>
        <p:nvSpPr>
          <p:cNvPr id="6" name="Text Placeholder 5"/>
          <p:cNvSpPr>
            <a:spLocks noGrp="1"/>
          </p:cNvSpPr>
          <p:nvPr>
            <p:ph type="body" sz="half" idx="2"/>
          </p:nvPr>
        </p:nvSpPr>
        <p:spPr>
          <a:xfrm>
            <a:off x="7608168" y="3429000"/>
            <a:ext cx="4464496" cy="1828800"/>
          </a:xfrm>
        </p:spPr>
        <p:txBody>
          <a:bodyPr/>
          <a:lstStyle/>
          <a:p>
            <a:pPr algn="ctr"/>
            <a:r>
              <a:rPr lang="en-US" i="1" dirty="0"/>
              <a:t>Ah! Yeah. It's just we're putting new coversheets on all the TPS reports before they go out now. So if you could go ahead and try to remember to do that from now on, that'd be great. All right!</a:t>
            </a:r>
          </a:p>
        </p:txBody>
      </p:sp>
      <p:pic>
        <p:nvPicPr>
          <p:cNvPr id="5124" name="Picture 4" descr="Image result for report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8878" y="800708"/>
            <a:ext cx="6347242" cy="52205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1973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ctr"/>
            <a:r>
              <a:rPr lang="en-US" dirty="0">
                <a:solidFill>
                  <a:schemeClr val="tx1"/>
                </a:solidFill>
              </a:rPr>
              <a:t>Automation Induced Anxiety</a:t>
            </a:r>
            <a:endParaRPr dirty="0">
              <a:solidFill>
                <a:schemeClr val="tx1"/>
              </a:solidFill>
            </a:endParaRPr>
          </a:p>
        </p:txBody>
      </p:sp>
      <p:sp>
        <p:nvSpPr>
          <p:cNvPr id="14" name="Content Placeholder 13"/>
          <p:cNvSpPr>
            <a:spLocks noGrp="1"/>
          </p:cNvSpPr>
          <p:nvPr>
            <p:ph idx="1"/>
          </p:nvPr>
        </p:nvSpPr>
        <p:spPr/>
        <p:txBody>
          <a:bodyPr vert="horz" lIns="91440" tIns="45720" rIns="91440" bIns="45720" rtlCol="0" anchor="t">
            <a:normAutofit/>
          </a:bodyPr>
          <a:lstStyle/>
          <a:p>
            <a:pPr marL="285750" indent="-285750"/>
            <a:r>
              <a:rPr lang="en-US" dirty="0"/>
              <a:t>Set your priorities and expectations in stone</a:t>
            </a:r>
          </a:p>
          <a:p>
            <a:pPr marL="285750" indent="-285750"/>
            <a:r>
              <a:rPr lang="en-US" dirty="0"/>
              <a:t>Use the Common Vulnerability Scoring System (CVSS), but use it properly</a:t>
            </a:r>
          </a:p>
          <a:p>
            <a:pPr marL="285750" indent="-285750"/>
            <a:r>
              <a:rPr lang="en-US" dirty="0"/>
              <a:t>Use a ticketing system to help manage the load</a:t>
            </a:r>
          </a:p>
        </p:txBody>
      </p:sp>
    </p:spTree>
    <p:extLst>
      <p:ext uri="{BB962C8B-B14F-4D97-AF65-F5344CB8AC3E}">
        <p14:creationId xmlns:p14="http://schemas.microsoft.com/office/powerpoint/2010/main" val="8902747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1"/>
                </a:solidFill>
              </a:rPr>
              <a:t>Thank You!</a:t>
            </a:r>
          </a:p>
        </p:txBody>
      </p:sp>
      <p:sp>
        <p:nvSpPr>
          <p:cNvPr id="3" name="Content Placeholder 2"/>
          <p:cNvSpPr>
            <a:spLocks noGrp="1"/>
          </p:cNvSpPr>
          <p:nvPr>
            <p:ph idx="1"/>
          </p:nvPr>
        </p:nvSpPr>
        <p:spPr/>
        <p:txBody>
          <a:bodyPr/>
          <a:lstStyle/>
          <a:p>
            <a:r>
              <a:rPr lang="en-US" b="1" dirty="0"/>
              <a:t>Twitter</a:t>
            </a:r>
            <a:r>
              <a:rPr lang="en-US" dirty="0"/>
              <a:t>:          @</a:t>
            </a:r>
            <a:r>
              <a:rPr lang="en-US" dirty="0" err="1"/>
              <a:t>obihann</a:t>
            </a:r>
            <a:endParaRPr lang="en-US" dirty="0"/>
          </a:p>
          <a:p>
            <a:r>
              <a:rPr lang="en-US" b="1" dirty="0"/>
              <a:t>GitHub</a:t>
            </a:r>
            <a:r>
              <a:rPr lang="en-US" dirty="0"/>
              <a:t>:           </a:t>
            </a:r>
            <a:r>
              <a:rPr lang="en-US" dirty="0" err="1"/>
              <a:t>obihann</a:t>
            </a:r>
            <a:endParaRPr lang="en-US" dirty="0"/>
          </a:p>
          <a:p>
            <a:r>
              <a:rPr lang="en-US" b="1" dirty="0"/>
              <a:t>HAM Radio</a:t>
            </a:r>
            <a:r>
              <a:rPr lang="en-US" dirty="0"/>
              <a:t>:   VE1OBI</a:t>
            </a:r>
          </a:p>
          <a:p>
            <a:r>
              <a:rPr lang="en-US" b="1" dirty="0"/>
              <a:t>IRC</a:t>
            </a:r>
            <a:r>
              <a:rPr lang="en-US" dirty="0"/>
              <a:t>:                   </a:t>
            </a:r>
            <a:r>
              <a:rPr lang="en-US" dirty="0" err="1"/>
              <a:t>freenode</a:t>
            </a:r>
            <a:r>
              <a:rPr lang="en-US" dirty="0"/>
              <a:t>/</a:t>
            </a:r>
            <a:r>
              <a:rPr lang="en-US" dirty="0" err="1"/>
              <a:t>obihann</a:t>
            </a:r>
            <a:endParaRPr lang="en-US" dirty="0"/>
          </a:p>
          <a:p>
            <a:endParaRPr lang="en-US" dirty="0"/>
          </a:p>
        </p:txBody>
      </p:sp>
    </p:spTree>
    <p:extLst>
      <p:ext uri="{BB962C8B-B14F-4D97-AF65-F5344CB8AC3E}">
        <p14:creationId xmlns:p14="http://schemas.microsoft.com/office/powerpoint/2010/main" val="2468882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793210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50230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6BEA8-2801-40A8-BF9C-8913AAA5DE1E}"/>
              </a:ext>
            </a:extLst>
          </p:cNvPr>
          <p:cNvSpPr>
            <a:spLocks noGrp="1"/>
          </p:cNvSpPr>
          <p:nvPr>
            <p:ph type="title"/>
          </p:nvPr>
        </p:nvSpPr>
        <p:spPr/>
        <p:txBody>
          <a:bodyPr/>
          <a:lstStyle/>
          <a:p>
            <a:pPr algn="ctr"/>
            <a:r>
              <a:rPr lang="en-US" dirty="0">
                <a:solidFill>
                  <a:schemeClr val="tx1"/>
                </a:solidFill>
              </a:rPr>
              <a:t>Links and Resources</a:t>
            </a:r>
            <a:endParaRPr lang="en-US" dirty="0">
              <a:solidFill>
                <a:schemeClr val="tx1"/>
              </a:solidFill>
              <a:ea typeface="+mj-lt"/>
              <a:cs typeface="+mj-lt"/>
            </a:endParaRPr>
          </a:p>
        </p:txBody>
      </p:sp>
      <p:sp>
        <p:nvSpPr>
          <p:cNvPr id="3" name="Content Placeholder 2">
            <a:extLst>
              <a:ext uri="{FF2B5EF4-FFF2-40B4-BE49-F238E27FC236}">
                <a16:creationId xmlns:a16="http://schemas.microsoft.com/office/drawing/2014/main" id="{7D31CC67-1554-4EA0-A6CC-14C62FD1C38C}"/>
              </a:ext>
            </a:extLst>
          </p:cNvPr>
          <p:cNvSpPr>
            <a:spLocks noGrp="1"/>
          </p:cNvSpPr>
          <p:nvPr>
            <p:ph idx="1"/>
          </p:nvPr>
        </p:nvSpPr>
        <p:spPr>
          <a:xfrm>
            <a:off x="537308" y="1828800"/>
            <a:ext cx="11234615" cy="4267200"/>
          </a:xfrm>
        </p:spPr>
        <p:txBody>
          <a:bodyPr vert="horz" lIns="91440" tIns="45720" rIns="91440" bIns="45720" rtlCol="0" anchor="t">
            <a:normAutofit/>
          </a:bodyPr>
          <a:lstStyle/>
          <a:p>
            <a:r>
              <a:rPr lang="en" dirty="0"/>
              <a:t>[Resource] OWASP AppSec Pipeline - </a:t>
            </a:r>
            <a:r>
              <a:rPr lang="en-US" dirty="0">
                <a:hlinkClick r:id="rId2"/>
              </a:rPr>
              <a:t>https://www.owasp.org/index.php/OWASP_AppSec_Pipeline</a:t>
            </a:r>
          </a:p>
          <a:p>
            <a:r>
              <a:rPr lang="en-US" dirty="0"/>
              <a:t>[Resource] Awesome </a:t>
            </a:r>
            <a:r>
              <a:rPr lang="en-US" dirty="0" err="1"/>
              <a:t>DevSecOps</a:t>
            </a:r>
            <a:r>
              <a:rPr lang="en-US" dirty="0"/>
              <a:t> - </a:t>
            </a:r>
            <a:r>
              <a:rPr lang="en-US" dirty="0">
                <a:hlinkClick r:id="rId3"/>
              </a:rPr>
              <a:t>https://github.com/devsecops/awesome-devsecops</a:t>
            </a:r>
          </a:p>
          <a:p>
            <a:r>
              <a:rPr lang="en-US" dirty="0"/>
              <a:t>[Education] </a:t>
            </a:r>
            <a:r>
              <a:rPr lang="en-US" dirty="0" err="1"/>
              <a:t>Hacksplaining</a:t>
            </a:r>
            <a:r>
              <a:rPr lang="en-US" dirty="0"/>
              <a:t> - </a:t>
            </a:r>
            <a:r>
              <a:rPr lang="en-US" dirty="0">
                <a:hlinkClick r:id="rId4"/>
              </a:rPr>
              <a:t>https://www.hacksplaining.com/</a:t>
            </a:r>
          </a:p>
          <a:p>
            <a:r>
              <a:rPr lang="en-US" dirty="0"/>
              <a:t>[Education] Hacker101 - </a:t>
            </a:r>
            <a:r>
              <a:rPr lang="en-US" dirty="0">
                <a:hlinkClick r:id="rId5"/>
              </a:rPr>
              <a:t>https://www.hacker101.com/</a:t>
            </a:r>
            <a:endParaRPr lang="en-US" dirty="0"/>
          </a:p>
          <a:p>
            <a:r>
              <a:rPr lang="en-US" dirty="0"/>
              <a:t>[Education] </a:t>
            </a:r>
            <a:r>
              <a:rPr lang="en-US" dirty="0" err="1"/>
              <a:t>Cybrary</a:t>
            </a:r>
            <a:r>
              <a:rPr lang="en-US" dirty="0"/>
              <a:t> - </a:t>
            </a:r>
            <a:r>
              <a:rPr lang="en-US" dirty="0">
                <a:hlinkClick r:id="rId6"/>
              </a:rPr>
              <a:t>https://www.cybrary.it/</a:t>
            </a:r>
            <a:endParaRPr lang="en-US" dirty="0"/>
          </a:p>
          <a:p>
            <a:r>
              <a:rPr lang="en-US" dirty="0"/>
              <a:t>[Resource] CVSS - </a:t>
            </a:r>
            <a:r>
              <a:rPr lang="en-US" dirty="0">
                <a:hlinkClick r:id="rId7"/>
              </a:rPr>
              <a:t>https://www.first.org/cvss/specification-document</a:t>
            </a:r>
            <a:r>
              <a:rPr lang="en-US" dirty="0"/>
              <a:t> </a:t>
            </a:r>
          </a:p>
          <a:p>
            <a:r>
              <a:rPr lang="en-US" dirty="0"/>
              <a:t>[Education] - </a:t>
            </a:r>
            <a:r>
              <a:rPr lang="en-US" dirty="0" err="1"/>
              <a:t>WebGoat</a:t>
            </a:r>
            <a:r>
              <a:rPr lang="en-US" dirty="0"/>
              <a:t> - </a:t>
            </a:r>
            <a:r>
              <a:rPr lang="en-US" dirty="0">
                <a:hlinkClick r:id="rId8"/>
              </a:rPr>
              <a:t>https://www.owasp.org/index.php/Category:OWASP_WebGoat_Project</a:t>
            </a:r>
            <a:r>
              <a:rPr lang="en-US" dirty="0"/>
              <a:t> </a:t>
            </a:r>
          </a:p>
          <a:p>
            <a:r>
              <a:rPr lang="en-US" dirty="0"/>
              <a:t>[Education] </a:t>
            </a:r>
            <a:r>
              <a:rPr lang="en-US" dirty="0" err="1"/>
              <a:t>DecSecOps</a:t>
            </a:r>
            <a:r>
              <a:rPr lang="en-US" dirty="0"/>
              <a:t> Bootcamp - </a:t>
            </a:r>
            <a:r>
              <a:rPr lang="en-US" dirty="0">
                <a:hlinkClick r:id="rId9"/>
              </a:rPr>
              <a:t>https://github.com/devsecops/bootcamp</a:t>
            </a:r>
            <a:r>
              <a:rPr lang="en-US" dirty="0"/>
              <a:t> </a:t>
            </a:r>
          </a:p>
          <a:p>
            <a:endParaRPr lang="en-US" dirty="0"/>
          </a:p>
          <a:p>
            <a:endParaRPr lang="en-US" dirty="0"/>
          </a:p>
        </p:txBody>
      </p:sp>
    </p:spTree>
    <p:extLst>
      <p:ext uri="{BB962C8B-B14F-4D97-AF65-F5344CB8AC3E}">
        <p14:creationId xmlns:p14="http://schemas.microsoft.com/office/powerpoint/2010/main" val="12928470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0050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055440" y="404664"/>
            <a:ext cx="10441160" cy="1143000"/>
          </a:xfrm>
        </p:spPr>
        <p:txBody>
          <a:bodyPr/>
          <a:lstStyle/>
          <a:p>
            <a:pPr algn="ctr"/>
            <a:r>
              <a:rPr lang="en-US" dirty="0">
                <a:solidFill>
                  <a:schemeClr val="tx1"/>
                </a:solidFill>
              </a:rPr>
              <a:t>My Experience</a:t>
            </a:r>
            <a:endParaRPr dirty="0">
              <a:solidFill>
                <a:schemeClr val="tx1"/>
              </a:solidFill>
            </a:endParaRPr>
          </a:p>
        </p:txBody>
      </p:sp>
      <p:sp>
        <p:nvSpPr>
          <p:cNvPr id="14" name="Content Placeholder 13"/>
          <p:cNvSpPr>
            <a:spLocks noGrp="1"/>
          </p:cNvSpPr>
          <p:nvPr>
            <p:ph idx="1"/>
          </p:nvPr>
        </p:nvSpPr>
        <p:spPr>
          <a:xfrm>
            <a:off x="1055440" y="1772816"/>
            <a:ext cx="10657184" cy="4267200"/>
          </a:xfrm>
        </p:spPr>
        <p:txBody>
          <a:bodyPr vert="horz" lIns="91440" tIns="45720" rIns="91440" bIns="45720" rtlCol="0" anchor="t">
            <a:normAutofit/>
          </a:bodyPr>
          <a:lstStyle/>
          <a:p>
            <a:r>
              <a:rPr lang="en-US" dirty="0"/>
              <a:t>Over a decade in development (backend, frontend, mobile)</a:t>
            </a:r>
          </a:p>
          <a:p>
            <a:r>
              <a:rPr lang="en-US" dirty="0"/>
              <a:t>Two years in DevOps (focused on CI and automation)</a:t>
            </a:r>
            <a:endParaRPr dirty="0"/>
          </a:p>
          <a:p>
            <a:r>
              <a:rPr lang="en-US" dirty="0"/>
              <a:t>Now a Security Engineer (works directly with engineering and architecture teams)</a:t>
            </a:r>
            <a:endParaRPr dirty="0"/>
          </a:p>
        </p:txBody>
      </p:sp>
    </p:spTree>
    <p:extLst>
      <p:ext uri="{BB962C8B-B14F-4D97-AF65-F5344CB8AC3E}">
        <p14:creationId xmlns:p14="http://schemas.microsoft.com/office/powerpoint/2010/main" val="3042826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ctr"/>
            <a:r>
              <a:rPr lang="en-US" dirty="0" err="1">
                <a:solidFill>
                  <a:schemeClr val="tx1"/>
                </a:solidFill>
              </a:rPr>
              <a:t>DevSecOps</a:t>
            </a:r>
            <a:r>
              <a:rPr lang="en-US" dirty="0">
                <a:solidFill>
                  <a:schemeClr val="tx1"/>
                </a:solidFill>
              </a:rPr>
              <a:t>... </a:t>
            </a:r>
            <a:r>
              <a:rPr lang="en-US" dirty="0" err="1">
                <a:solidFill>
                  <a:schemeClr val="tx1"/>
                </a:solidFill>
              </a:rPr>
              <a:t>SecDevOps</a:t>
            </a:r>
            <a:r>
              <a:rPr lang="en-US" dirty="0">
                <a:solidFill>
                  <a:schemeClr val="tx1"/>
                </a:solidFill>
              </a:rPr>
              <a:t>... </a:t>
            </a:r>
            <a:r>
              <a:rPr lang="en-US" dirty="0" err="1">
                <a:solidFill>
                  <a:schemeClr val="tx1"/>
                </a:solidFill>
              </a:rPr>
              <a:t>OpsSecDev</a:t>
            </a:r>
            <a:r>
              <a:rPr lang="en-US" dirty="0">
                <a:solidFill>
                  <a:schemeClr val="tx1"/>
                </a:solidFill>
              </a:rPr>
              <a:t>?</a:t>
            </a:r>
            <a:endParaRPr dirty="0">
              <a:solidFill>
                <a:schemeClr val="tx1"/>
              </a:solidFill>
            </a:endParaRPr>
          </a:p>
        </p:txBody>
      </p:sp>
      <p:sp>
        <p:nvSpPr>
          <p:cNvPr id="14" name="Content Placeholder 13"/>
          <p:cNvSpPr>
            <a:spLocks noGrp="1"/>
          </p:cNvSpPr>
          <p:nvPr>
            <p:ph idx="1"/>
          </p:nvPr>
        </p:nvSpPr>
        <p:spPr/>
        <p:txBody>
          <a:bodyPr>
            <a:normAutofit/>
          </a:bodyPr>
          <a:lstStyle/>
          <a:p>
            <a:pPr marL="0" indent="0" algn="ctr">
              <a:buNone/>
            </a:pPr>
            <a:r>
              <a:rPr lang="en-US" i="1" dirty="0"/>
              <a:t>In today's agile world, we have less time between releases than ever before, and this crunch is often felt by security more than any other team. The risk of a breach due to a rushed product is high but the risk of lost profit due to a missed launch is far higher, so how do we prevent both? Using the same techniques we used to automate our builds and releases we can automate our security testing. </a:t>
            </a:r>
          </a:p>
          <a:p>
            <a:endParaRPr lang="en-US" dirty="0"/>
          </a:p>
          <a:p>
            <a:r>
              <a:rPr lang="en-US" dirty="0"/>
              <a:t>Pipelines (Are they the enemy?)</a:t>
            </a:r>
            <a:endParaRPr dirty="0"/>
          </a:p>
          <a:p>
            <a:r>
              <a:rPr lang="en-US" dirty="0"/>
              <a:t>Feedback Loops and Echo Chambers (What you don’t know can’t hurt you)</a:t>
            </a:r>
            <a:endParaRPr dirty="0"/>
          </a:p>
          <a:p>
            <a:r>
              <a:rPr lang="en-US" dirty="0"/>
              <a:t>Education Through Automation</a:t>
            </a:r>
          </a:p>
          <a:p>
            <a:r>
              <a:rPr lang="en-US" dirty="0"/>
              <a:t>Automation Induced Anxiety (so many reports, somebody make it stop)</a:t>
            </a:r>
          </a:p>
          <a:p>
            <a:endParaRPr lang="en-US" dirty="0"/>
          </a:p>
        </p:txBody>
      </p:sp>
    </p:spTree>
    <p:extLst>
      <p:ext uri="{BB962C8B-B14F-4D97-AF65-F5344CB8AC3E}">
        <p14:creationId xmlns:p14="http://schemas.microsoft.com/office/powerpoint/2010/main" val="1381369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tx1"/>
                </a:solidFill>
              </a:rPr>
              <a:t>Pipelines (Are they the enemy?)</a:t>
            </a:r>
          </a:p>
        </p:txBody>
      </p:sp>
      <p:pic>
        <p:nvPicPr>
          <p:cNvPr id="3074" name="Picture 2" descr="Image result for pipelin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6087" y="2420888"/>
            <a:ext cx="6219825" cy="34766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0161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9456" y="332656"/>
            <a:ext cx="9900592" cy="1143000"/>
          </a:xfrm>
        </p:spPr>
        <p:txBody>
          <a:bodyPr/>
          <a:lstStyle/>
          <a:p>
            <a:r>
              <a:rPr lang="en-US" dirty="0">
                <a:solidFill>
                  <a:schemeClr val="tx1"/>
                </a:solidFill>
              </a:rPr>
              <a:t>Fantastic Tools and Where to Deploy Them</a:t>
            </a:r>
            <a:endParaRPr dirty="0">
              <a:solidFill>
                <a:schemeClr val="tx1"/>
              </a:solidFill>
            </a:endParaRPr>
          </a:p>
        </p:txBody>
      </p:sp>
      <p:graphicFrame>
        <p:nvGraphicFramePr>
          <p:cNvPr id="9" name="Content Placeholder 8" descr="Process list showing 4 titles with tasks  arranged one below the other and downward pointing arrows are used to indicate progression from title to task and from task to task. First title has 4 tasks, second title has 3, third has 2 and fourth has 2."/>
          <p:cNvGraphicFramePr>
            <a:graphicFrameLocks noGrp="1"/>
          </p:cNvGraphicFramePr>
          <p:nvPr>
            <p:ph idx="1"/>
            <p:extLst>
              <p:ext uri="{D42A27DB-BD31-4B8C-83A1-F6EECF244321}">
                <p14:modId xmlns:p14="http://schemas.microsoft.com/office/powerpoint/2010/main" val="4131571539"/>
              </p:ext>
            </p:extLst>
          </p:nvPr>
        </p:nvGraphicFramePr>
        <p:xfrm>
          <a:off x="1524000" y="1828800"/>
          <a:ext cx="9396536" cy="4267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53027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solidFill>
                  <a:schemeClr val="tx1"/>
                </a:solidFill>
              </a:rPr>
              <a:t>Code Analysis</a:t>
            </a:r>
            <a:endParaRPr dirty="0">
              <a:solidFill>
                <a:schemeClr val="tx1"/>
              </a:solidFill>
            </a:endParaRPr>
          </a:p>
        </p:txBody>
      </p:sp>
      <p:sp>
        <p:nvSpPr>
          <p:cNvPr id="14" name="Content Placeholder 13"/>
          <p:cNvSpPr>
            <a:spLocks noGrp="1"/>
          </p:cNvSpPr>
          <p:nvPr>
            <p:ph idx="1"/>
          </p:nvPr>
        </p:nvSpPr>
        <p:spPr/>
        <p:txBody>
          <a:bodyPr/>
          <a:lstStyle/>
          <a:p>
            <a:r>
              <a:rPr lang="en-US" dirty="0"/>
              <a:t>Linting</a:t>
            </a:r>
            <a:endParaRPr dirty="0"/>
          </a:p>
          <a:p>
            <a:r>
              <a:rPr lang="en-US" dirty="0"/>
              <a:t>Static Application Security Testing (SAST)</a:t>
            </a:r>
          </a:p>
          <a:p>
            <a:r>
              <a:rPr lang="en-US" dirty="0"/>
              <a:t>Binary Application Security Testing  (BAST)</a:t>
            </a:r>
            <a:endParaRPr dirty="0"/>
          </a:p>
          <a:p>
            <a:r>
              <a:rPr lang="en-US" dirty="0"/>
              <a:t>Open Source Analysis or Dependency Analysis</a:t>
            </a:r>
          </a:p>
          <a:p>
            <a:r>
              <a:rPr lang="en-US" dirty="0"/>
              <a:t>Dynamic Application Security Testing (DAST)</a:t>
            </a:r>
            <a:endParaRPr dirty="0"/>
          </a:p>
        </p:txBody>
      </p:sp>
      <p:pic>
        <p:nvPicPr>
          <p:cNvPr id="1026" name="Picture 2" descr="TV Static Wallpaper - WallpaperSafari"/>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20743" y="3573016"/>
            <a:ext cx="4101207" cy="307590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dynami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45288" y="268731"/>
            <a:ext cx="5052119" cy="23681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8788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8168" y="1988840"/>
            <a:ext cx="4320480" cy="1168192"/>
          </a:xfrm>
        </p:spPr>
        <p:txBody>
          <a:bodyPr>
            <a:normAutofit/>
          </a:bodyPr>
          <a:lstStyle/>
          <a:p>
            <a:pPr algn="ctr"/>
            <a:r>
              <a:rPr lang="en-US" dirty="0">
                <a:solidFill>
                  <a:schemeClr val="tx1"/>
                </a:solidFill>
              </a:rPr>
              <a:t>Feedback Loops and Echo Chambers</a:t>
            </a:r>
            <a:endParaRPr dirty="0">
              <a:solidFill>
                <a:schemeClr val="tx1"/>
              </a:solidFill>
            </a:endParaRPr>
          </a:p>
        </p:txBody>
      </p:sp>
      <p:pic>
        <p:nvPicPr>
          <p:cNvPr id="2050" name="Picture 2" descr="Image result for echo chamber"/>
          <p:cNvPicPr>
            <a:picLocks noGrp="1" noChangeAspect="1" noChangeArrowheads="1"/>
          </p:cNvPicPr>
          <p:nvPr>
            <p:ph type="pic" idx="1"/>
          </p:nvPr>
        </p:nvPicPr>
        <p:blipFill>
          <a:blip r:embed="rId3">
            <a:extLst>
              <a:ext uri="{28A0092B-C50C-407E-A947-70E740481C1C}">
                <a14:useLocalDpi xmlns:a14="http://schemas.microsoft.com/office/drawing/2010/main" val="0"/>
              </a:ext>
            </a:extLst>
          </a:blip>
          <a:srcRect l="5045" r="5045"/>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
          <p:cNvSpPr>
            <a:spLocks noGrp="1"/>
          </p:cNvSpPr>
          <p:nvPr>
            <p:ph type="body" sz="half" idx="2"/>
          </p:nvPr>
        </p:nvSpPr>
        <p:spPr>
          <a:xfrm>
            <a:off x="7608168" y="3429000"/>
            <a:ext cx="4464496" cy="1828800"/>
          </a:xfrm>
        </p:spPr>
        <p:txBody>
          <a:bodyPr/>
          <a:lstStyle/>
          <a:p>
            <a:pPr algn="ctr"/>
            <a:r>
              <a:rPr lang="en-US" i="1" dirty="0"/>
              <a:t>If we never allow feedback, ideas, or processes we are stuck with a constant echo of our own praise</a:t>
            </a:r>
          </a:p>
          <a:p>
            <a:pPr algn="ctr"/>
            <a:endParaRPr lang="en-US" i="1" dirty="0"/>
          </a:p>
        </p:txBody>
      </p:sp>
    </p:spTree>
    <p:extLst>
      <p:ext uri="{BB962C8B-B14F-4D97-AF65-F5344CB8AC3E}">
        <p14:creationId xmlns:p14="http://schemas.microsoft.com/office/powerpoint/2010/main" val="18576406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pPr algn="ctr"/>
            <a:r>
              <a:rPr lang="en-US" dirty="0">
                <a:solidFill>
                  <a:schemeClr val="tx1"/>
                </a:solidFill>
              </a:rPr>
              <a:t>Feedback Loops and Echo Chambers</a:t>
            </a:r>
            <a:endParaRPr dirty="0">
              <a:solidFill>
                <a:schemeClr val="tx1"/>
              </a:solidFill>
            </a:endParaRPr>
          </a:p>
        </p:txBody>
      </p:sp>
      <p:sp>
        <p:nvSpPr>
          <p:cNvPr id="14" name="Content Placeholder 13"/>
          <p:cNvSpPr>
            <a:spLocks noGrp="1"/>
          </p:cNvSpPr>
          <p:nvPr>
            <p:ph idx="1"/>
          </p:nvPr>
        </p:nvSpPr>
        <p:spPr/>
        <p:txBody>
          <a:bodyPr/>
          <a:lstStyle/>
          <a:p>
            <a:pPr marL="285750" indent="-285750"/>
            <a:r>
              <a:rPr lang="en-US" dirty="0"/>
              <a:t>By introducing multiple methods of testing throughout the build and release process we provide our team blunt and honest feedback</a:t>
            </a:r>
          </a:p>
          <a:p>
            <a:pPr marL="285750" indent="-285750"/>
            <a:r>
              <a:rPr lang="en-US" dirty="0"/>
              <a:t>Too often this feedback thought of as a road block and turned into a checklist of extra work required to launch</a:t>
            </a:r>
          </a:p>
          <a:p>
            <a:pPr marL="285750" indent="-285750"/>
            <a:r>
              <a:rPr lang="en-US" dirty="0"/>
              <a:t>Treat each piece of information found as a training opportunity, help your team resolve the issue and advance their skills</a:t>
            </a:r>
          </a:p>
        </p:txBody>
      </p:sp>
    </p:spTree>
    <p:extLst>
      <p:ext uri="{BB962C8B-B14F-4D97-AF65-F5344CB8AC3E}">
        <p14:creationId xmlns:p14="http://schemas.microsoft.com/office/powerpoint/2010/main" val="3273824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tx1"/>
                </a:solidFill>
              </a:rPr>
              <a:t>Education Through Automation</a:t>
            </a:r>
            <a:endParaRPr dirty="0">
              <a:solidFill>
                <a:schemeClr val="tx1"/>
              </a:solidFill>
            </a:endParaRPr>
          </a:p>
        </p:txBody>
      </p:sp>
      <p:pic>
        <p:nvPicPr>
          <p:cNvPr id="3" name="Picture 2" descr="Image result for robot teach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15752" y="2348880"/>
            <a:ext cx="5960496" cy="2808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0936898"/>
      </p:ext>
    </p:extLst>
  </p:cSld>
  <p:clrMapOvr>
    <a:masterClrMapping/>
  </p:clrMapOvr>
</p:sld>
</file>

<file path=ppt/theme/theme1.xml><?xml version="1.0" encoding="utf-8"?>
<a:theme xmlns:a="http://schemas.openxmlformats.org/drawingml/2006/main" name="Tech Computer 16x9">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2901026.potx" id="{468775DC-C458-452B-B494-CBFA066AAFA0}" vid="{10EEBE7C-0769-4F35-B6EB-5940E3BEB5F4}"/>
    </a:ext>
  </a:extLst>
</a:theme>
</file>

<file path=ppt/theme/theme2.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TechComputer">
      <a:dk1>
        <a:srgbClr val="000000"/>
      </a:dk1>
      <a:lt1>
        <a:sysClr val="window" lastClr="FFFFFF"/>
      </a:lt1>
      <a:dk2>
        <a:srgbClr val="4D4D4D"/>
      </a:dk2>
      <a:lt2>
        <a:srgbClr val="DDDDDD"/>
      </a:lt2>
      <a:accent1>
        <a:srgbClr val="92D050"/>
      </a:accent1>
      <a:accent2>
        <a:srgbClr val="F7C331"/>
      </a:accent2>
      <a:accent3>
        <a:srgbClr val="47B8C7"/>
      </a:accent3>
      <a:accent4>
        <a:srgbClr val="B074BA"/>
      </a:accent4>
      <a:accent5>
        <a:srgbClr val="F34D47"/>
      </a:accent5>
      <a:accent6>
        <a:srgbClr val="FA8F30"/>
      </a:accent6>
      <a:hlink>
        <a:srgbClr val="47B8C7"/>
      </a:hlink>
      <a:folHlink>
        <a:srgbClr val="969696"/>
      </a:folHlink>
    </a:clrScheme>
    <a:fontScheme name="Consolas-Candara">
      <a:majorFont>
        <a:latin typeface="Consolas"/>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ndar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1566889</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 xsi:nil="true"/>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2012-05-23T08:44:00+00:00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TP102901017</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836753</LocLastLocAttemptVersionLookup>
    <IsSearchable xmlns="4873beb7-5857-4685-be1f-d57550cc96cc">true</IsSearchable>
    <TemplateTemplateType xmlns="4873beb7-5857-4685-be1f-d57550cc96cc">PowerPoint Design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REDMOND\v-anij</DisplayName>
        <AccountId>2469</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Props1.xml><?xml version="1.0" encoding="utf-8"?>
<ds:datastoreItem xmlns:ds="http://schemas.openxmlformats.org/officeDocument/2006/customXml" ds:itemID="{0B5C6E15-39DC-470B-9445-F754B945802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46CFF6F-D9AA-4BC0-911A-0A1356771912}">
  <ds:schemaRefs>
    <ds:schemaRef ds:uri="http://schemas.microsoft.com/sharepoint/v3/contenttype/forms"/>
  </ds:schemaRefs>
</ds:datastoreItem>
</file>

<file path=customXml/itemProps3.xml><?xml version="1.0" encoding="utf-8"?>
<ds:datastoreItem xmlns:ds="http://schemas.openxmlformats.org/officeDocument/2006/customXml" ds:itemID="{04098515-0C12-46CF-BC7C-69B4A13CD5FA}">
  <ds:schemaRefs>
    <ds:schemaRef ds:uri="http://schemas.microsoft.com/office/2006/metadata/properties"/>
    <ds:schemaRef ds:uri="http://schemas.microsoft.com/office/infopath/2007/PartnerControls"/>
    <ds:schemaRef ds:uri="4873beb7-5857-4685-be1f-d57550cc96cc"/>
  </ds:schemaRefs>
</ds:datastoreItem>
</file>

<file path=docProps/app.xml><?xml version="1.0" encoding="utf-8"?>
<Properties xmlns="http://schemas.openxmlformats.org/officeDocument/2006/extended-properties" xmlns:vt="http://schemas.openxmlformats.org/officeDocument/2006/docPropsVTypes">
  <Template>Office Theme</Template>
  <TotalTime>704</TotalTime>
  <Words>2071</Words>
  <Application>Microsoft Office PowerPoint</Application>
  <PresentationFormat>Widescreen</PresentationFormat>
  <Paragraphs>122</Paragraphs>
  <Slides>17</Slides>
  <Notes>12</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Tech Computer 16x9</vt:lpstr>
      <vt:lpstr>Automation Without Exposure: Securing Your DevOps Pipeline</vt:lpstr>
      <vt:lpstr>My Experience</vt:lpstr>
      <vt:lpstr>DevSecOps... SecDevOps... OpsSecDev?</vt:lpstr>
      <vt:lpstr>Pipelines (Are they the enemy?)</vt:lpstr>
      <vt:lpstr>Fantastic Tools and Where to Deploy Them</vt:lpstr>
      <vt:lpstr>Code Analysis</vt:lpstr>
      <vt:lpstr>Feedback Loops and Echo Chambers</vt:lpstr>
      <vt:lpstr>Feedback Loops and Echo Chambers</vt:lpstr>
      <vt:lpstr>Education Through Automation</vt:lpstr>
      <vt:lpstr>Education Through Automation</vt:lpstr>
      <vt:lpstr>Automation Induced Anxiety</vt:lpstr>
      <vt:lpstr>Automation Induced Anxiety</vt:lpstr>
      <vt:lpstr>Thank You!</vt:lpstr>
      <vt:lpstr>PowerPoint Presentation</vt:lpstr>
      <vt:lpstr>PowerPoint Presentation</vt:lpstr>
      <vt:lpstr>Links and Resources</vt:lpstr>
      <vt:lpstr>PowerPoint Presentation</vt:lpstr>
    </vt:vector>
  </TitlesOfParts>
  <Company>ResMed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Automation Without Exposure: Securing Your DevOps Pipeline</dc:title>
  <dc:creator>Jeff Hann</dc:creator>
  <cp:lastModifiedBy>Jeff Hann</cp:lastModifiedBy>
  <cp:revision>244</cp:revision>
  <dcterms:created xsi:type="dcterms:W3CDTF">2018-09-25T16:02:19Z</dcterms:created>
  <dcterms:modified xsi:type="dcterms:W3CDTF">2018-10-16T18:19:22Z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